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260" r:id="rId5"/>
    <p:sldId id="261" r:id="rId6"/>
    <p:sldId id="262" r:id="rId7"/>
    <p:sldId id="256" r:id="rId8"/>
    <p:sldId id="264" r:id="rId9"/>
    <p:sldId id="265" r:id="rId1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5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BEA191F7-A7AE-4E43-AB0E-5EE00C569E80}" type="datetimeFigureOut">
              <a:rPr lang="pl-PL" smtClean="0"/>
              <a:pPr/>
              <a:t>2022-08-07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9A9FA04-B325-4C64-847F-03F0CF37166E}"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EA191F7-A7AE-4E43-AB0E-5EE00C569E80}" type="datetimeFigureOut">
              <a:rPr lang="pl-PL" smtClean="0"/>
              <a:pPr/>
              <a:t>2022-08-07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9A9FA04-B325-4C64-847F-03F0CF37166E}"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EA191F7-A7AE-4E43-AB0E-5EE00C569E80}" type="datetimeFigureOut">
              <a:rPr lang="pl-PL" smtClean="0"/>
              <a:pPr/>
              <a:t>2022-08-07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9A9FA04-B325-4C64-847F-03F0CF37166E}"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EA191F7-A7AE-4E43-AB0E-5EE00C569E80}" type="datetimeFigureOut">
              <a:rPr lang="pl-PL" smtClean="0"/>
              <a:pPr/>
              <a:t>2022-08-07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9A9FA04-B325-4C64-847F-03F0CF37166E}"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BEA191F7-A7AE-4E43-AB0E-5EE00C569E80}" type="datetimeFigureOut">
              <a:rPr lang="pl-PL" smtClean="0"/>
              <a:pPr/>
              <a:t>2022-08-07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9A9FA04-B325-4C64-847F-03F0CF37166E}"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BEA191F7-A7AE-4E43-AB0E-5EE00C569E80}" type="datetimeFigureOut">
              <a:rPr lang="pl-PL" smtClean="0"/>
              <a:pPr/>
              <a:t>2022-08-07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9A9FA04-B325-4C64-847F-03F0CF37166E}"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BEA191F7-A7AE-4E43-AB0E-5EE00C569E80}" type="datetimeFigureOut">
              <a:rPr lang="pl-PL" smtClean="0"/>
              <a:pPr/>
              <a:t>2022-08-07</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9A9FA04-B325-4C64-847F-03F0CF37166E}"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BEA191F7-A7AE-4E43-AB0E-5EE00C569E80}" type="datetimeFigureOut">
              <a:rPr lang="pl-PL" smtClean="0"/>
              <a:pPr/>
              <a:t>2022-08-07</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9A9FA04-B325-4C64-847F-03F0CF37166E}"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BEA191F7-A7AE-4E43-AB0E-5EE00C569E80}" type="datetimeFigureOut">
              <a:rPr lang="pl-PL" smtClean="0"/>
              <a:pPr/>
              <a:t>2022-08-07</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9A9FA04-B325-4C64-847F-03F0CF37166E}"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BEA191F7-A7AE-4E43-AB0E-5EE00C569E80}" type="datetimeFigureOut">
              <a:rPr lang="pl-PL" smtClean="0"/>
              <a:pPr/>
              <a:t>2022-08-07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9A9FA04-B325-4C64-847F-03F0CF37166E}"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BEA191F7-A7AE-4E43-AB0E-5EE00C569E80}" type="datetimeFigureOut">
              <a:rPr lang="pl-PL" smtClean="0"/>
              <a:pPr/>
              <a:t>2022-08-07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9A9FA04-B325-4C64-847F-03F0CF37166E}"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A191F7-A7AE-4E43-AB0E-5EE00C569E80}" type="datetimeFigureOut">
              <a:rPr lang="pl-PL" smtClean="0"/>
              <a:pPr/>
              <a:t>2022-08-07</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9FA04-B325-4C64-847F-03F0CF37166E}"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685800" y="304800"/>
            <a:ext cx="7772400" cy="457200"/>
          </a:xfrm>
        </p:spPr>
        <p:txBody>
          <a:bodyPr/>
          <a:lstStyle/>
          <a:p>
            <a:pPr eaLnBrk="1" hangingPunct="1"/>
            <a:r>
              <a:rPr lang="pl-PL" sz="2400" b="1" dirty="0" smtClean="0">
                <a:solidFill>
                  <a:srgbClr val="FF0000"/>
                </a:solidFill>
                <a:latin typeface="Arial" pitchFamily="34" charset="0"/>
              </a:rPr>
              <a:t>ZASADY RUCHU ŻEGLUGOWEGO</a:t>
            </a:r>
          </a:p>
        </p:txBody>
      </p:sp>
      <p:sp>
        <p:nvSpPr>
          <p:cNvPr id="79875" name="Text Box 3"/>
          <p:cNvSpPr txBox="1">
            <a:spLocks noChangeArrowheads="1"/>
          </p:cNvSpPr>
          <p:nvPr/>
        </p:nvSpPr>
        <p:spPr bwMode="auto">
          <a:xfrm>
            <a:off x="593725" y="990600"/>
            <a:ext cx="8169275" cy="5470525"/>
          </a:xfrm>
          <a:prstGeom prst="rect">
            <a:avLst/>
          </a:prstGeom>
          <a:noFill/>
          <a:ln w="9525">
            <a:noFill/>
            <a:miter lim="800000"/>
            <a:headEnd/>
            <a:tailEnd/>
          </a:ln>
        </p:spPr>
        <p:txBody>
          <a:bodyPr>
            <a:spAutoFit/>
          </a:bodyPr>
          <a:lstStyle/>
          <a:p>
            <a:r>
              <a:rPr lang="pl-PL" sz="1600" b="1" i="0" u="sng" dirty="0">
                <a:solidFill>
                  <a:schemeClr val="accent1">
                    <a:lumMod val="75000"/>
                  </a:schemeClr>
                </a:solidFill>
                <a:latin typeface="Arial" pitchFamily="34" charset="0"/>
              </a:rPr>
              <a:t>PODSTAWOWE POJĘCIA</a:t>
            </a:r>
          </a:p>
          <a:p>
            <a:endParaRPr lang="pl-PL" sz="1600" b="1" i="0" u="sng" dirty="0">
              <a:solidFill>
                <a:schemeClr val="accent1">
                  <a:lumMod val="75000"/>
                </a:schemeClr>
              </a:solidFill>
              <a:latin typeface="Arial" pitchFamily="34" charset="0"/>
            </a:endParaRPr>
          </a:p>
          <a:p>
            <a:r>
              <a:rPr lang="pl-PL" sz="1600" b="1" i="0" dirty="0">
                <a:solidFill>
                  <a:schemeClr val="accent1">
                    <a:lumMod val="75000"/>
                  </a:schemeClr>
                </a:solidFill>
                <a:latin typeface="Arial" pitchFamily="34" charset="0"/>
              </a:rPr>
              <a:t>mijanie</a:t>
            </a:r>
            <a:r>
              <a:rPr lang="pl-PL" sz="1600" i="0" dirty="0">
                <a:solidFill>
                  <a:schemeClr val="accent1">
                    <a:lumMod val="75000"/>
                  </a:schemeClr>
                </a:solidFill>
                <a:latin typeface="Arial" pitchFamily="34" charset="0"/>
              </a:rPr>
              <a:t> - sytuację, gdy dwa statki idą w przeciwnych lub prawie przeciwnych kierunkach,</a:t>
            </a:r>
          </a:p>
          <a:p>
            <a:endParaRPr lang="pl-PL" sz="1600" i="0" dirty="0">
              <a:solidFill>
                <a:schemeClr val="accent1">
                  <a:lumMod val="75000"/>
                </a:schemeClr>
              </a:solidFill>
              <a:latin typeface="Arial" pitchFamily="34" charset="0"/>
            </a:endParaRPr>
          </a:p>
          <a:p>
            <a:r>
              <a:rPr lang="pl-PL" sz="1600" i="0" dirty="0">
                <a:solidFill>
                  <a:schemeClr val="accent1">
                    <a:lumMod val="75000"/>
                  </a:schemeClr>
                </a:solidFill>
                <a:latin typeface="Arial" pitchFamily="34" charset="0"/>
              </a:rPr>
              <a:t> </a:t>
            </a:r>
            <a:r>
              <a:rPr lang="pl-PL" sz="1600" b="1" i="0" dirty="0">
                <a:solidFill>
                  <a:schemeClr val="accent1">
                    <a:lumMod val="75000"/>
                  </a:schemeClr>
                </a:solidFill>
                <a:latin typeface="Arial" pitchFamily="34" charset="0"/>
              </a:rPr>
              <a:t>wyprzedzanie</a:t>
            </a:r>
            <a:r>
              <a:rPr lang="pl-PL" sz="1600" i="0" dirty="0">
                <a:solidFill>
                  <a:schemeClr val="accent1">
                    <a:lumMod val="75000"/>
                  </a:schemeClr>
                </a:solidFill>
                <a:latin typeface="Arial" pitchFamily="34" charset="0"/>
              </a:rPr>
              <a:t> - sytuację, gdy statek (wyprzedzający) zbliża się do drugiego statku (wyprzedzanego) pod kątem większym niż 22,5°, z tyłu za jego trawersem, i wyprzedza go,</a:t>
            </a:r>
          </a:p>
          <a:p>
            <a:endParaRPr lang="pl-PL" sz="1600" i="0" dirty="0">
              <a:solidFill>
                <a:schemeClr val="accent1">
                  <a:lumMod val="75000"/>
                </a:schemeClr>
              </a:solidFill>
              <a:latin typeface="Arial" pitchFamily="34" charset="0"/>
            </a:endParaRPr>
          </a:p>
          <a:p>
            <a:r>
              <a:rPr lang="pl-PL" sz="1600" i="0" dirty="0">
                <a:solidFill>
                  <a:schemeClr val="accent1">
                    <a:lumMod val="75000"/>
                  </a:schemeClr>
                </a:solidFill>
                <a:latin typeface="Arial" pitchFamily="34" charset="0"/>
              </a:rPr>
              <a:t> </a:t>
            </a:r>
            <a:r>
              <a:rPr lang="pl-PL" sz="1600" b="1" i="0" dirty="0">
                <a:solidFill>
                  <a:schemeClr val="accent1">
                    <a:lumMod val="75000"/>
                  </a:schemeClr>
                </a:solidFill>
                <a:latin typeface="Arial" pitchFamily="34" charset="0"/>
              </a:rPr>
              <a:t>kursy przecinające się</a:t>
            </a:r>
            <a:r>
              <a:rPr lang="pl-PL" sz="1600" i="0" dirty="0">
                <a:solidFill>
                  <a:schemeClr val="accent1">
                    <a:lumMod val="75000"/>
                  </a:schemeClr>
                </a:solidFill>
                <a:latin typeface="Arial" pitchFamily="34" charset="0"/>
              </a:rPr>
              <a:t> - oznacza sytuację, gdy dwa statki zbliżają się do siebie w sposób inny niż określony wyżej</a:t>
            </a:r>
          </a:p>
          <a:p>
            <a:endParaRPr lang="pl-PL" sz="1600" i="0" dirty="0">
              <a:solidFill>
                <a:schemeClr val="accent1">
                  <a:lumMod val="75000"/>
                </a:schemeClr>
              </a:solidFill>
              <a:latin typeface="Arial" pitchFamily="34" charset="0"/>
            </a:endParaRPr>
          </a:p>
          <a:p>
            <a:r>
              <a:rPr lang="pl-PL" sz="1600" b="1" i="0" dirty="0">
                <a:solidFill>
                  <a:schemeClr val="accent1">
                    <a:lumMod val="75000"/>
                  </a:schemeClr>
                </a:solidFill>
                <a:latin typeface="Arial" pitchFamily="34" charset="0"/>
              </a:rPr>
              <a:t> zawracanie </a:t>
            </a:r>
            <a:r>
              <a:rPr lang="pl-PL" sz="1600" i="0" dirty="0">
                <a:solidFill>
                  <a:schemeClr val="accent1">
                    <a:lumMod val="75000"/>
                  </a:schemeClr>
                </a:solidFill>
                <a:latin typeface="Arial" pitchFamily="34" charset="0"/>
              </a:rPr>
              <a:t>– oznacza zmianę kursu o 180 stopni</a:t>
            </a:r>
          </a:p>
          <a:p>
            <a:endParaRPr lang="pl-PL" sz="1600" i="0" dirty="0">
              <a:solidFill>
                <a:schemeClr val="accent1">
                  <a:lumMod val="75000"/>
                </a:schemeClr>
              </a:solidFill>
              <a:latin typeface="Arial" pitchFamily="34" charset="0"/>
            </a:endParaRPr>
          </a:p>
          <a:p>
            <a:r>
              <a:rPr lang="pl-PL" sz="1600" b="1" i="0" dirty="0">
                <a:solidFill>
                  <a:schemeClr val="accent1">
                    <a:lumMod val="75000"/>
                  </a:schemeClr>
                </a:solidFill>
                <a:latin typeface="Arial" pitchFamily="34" charset="0"/>
              </a:rPr>
              <a:t> kierunek szlaku żeglownego</a:t>
            </a:r>
            <a:r>
              <a:rPr lang="pl-PL" sz="1600" i="0" dirty="0">
                <a:solidFill>
                  <a:schemeClr val="accent1">
                    <a:lumMod val="75000"/>
                  </a:schemeClr>
                </a:solidFill>
                <a:latin typeface="Arial" pitchFamily="34" charset="0"/>
              </a:rPr>
              <a:t>: </a:t>
            </a:r>
          </a:p>
          <a:p>
            <a:endParaRPr lang="pl-PL" sz="1600" i="0" dirty="0">
              <a:solidFill>
                <a:schemeClr val="accent1">
                  <a:lumMod val="75000"/>
                </a:schemeClr>
              </a:solidFill>
              <a:latin typeface="Arial" pitchFamily="34" charset="0"/>
            </a:endParaRPr>
          </a:p>
          <a:p>
            <a:r>
              <a:rPr lang="pl-PL" sz="1600" i="0" dirty="0">
                <a:solidFill>
                  <a:schemeClr val="accent1">
                    <a:lumMod val="75000"/>
                  </a:schemeClr>
                </a:solidFill>
                <a:latin typeface="Arial" pitchFamily="34" charset="0"/>
              </a:rPr>
              <a:t>      rzeki – z biegiem rzeki czyli w dół</a:t>
            </a:r>
          </a:p>
          <a:p>
            <a:r>
              <a:rPr lang="pl-PL" sz="1600" i="0" dirty="0">
                <a:solidFill>
                  <a:schemeClr val="accent1">
                    <a:lumMod val="75000"/>
                  </a:schemeClr>
                </a:solidFill>
                <a:latin typeface="Arial" pitchFamily="34" charset="0"/>
              </a:rPr>
              <a:t>      jeziora i kanały  - </a:t>
            </a:r>
            <a:r>
              <a:rPr lang="pl-PL" sz="1600" i="0" dirty="0" smtClean="0">
                <a:solidFill>
                  <a:schemeClr val="accent1">
                    <a:lumMod val="75000"/>
                  </a:schemeClr>
                </a:solidFill>
                <a:latin typeface="Arial" pitchFamily="34" charset="0"/>
              </a:rPr>
              <a:t>z południa na północ ; ze wschodu na zachód</a:t>
            </a:r>
            <a:endParaRPr lang="pl-PL" sz="1600" i="0" dirty="0">
              <a:solidFill>
                <a:schemeClr val="accent1">
                  <a:lumMod val="75000"/>
                </a:schemeClr>
              </a:solidFill>
              <a:latin typeface="Arial" pitchFamily="34" charset="0"/>
            </a:endParaRPr>
          </a:p>
          <a:p>
            <a:endParaRPr lang="pl-PL" sz="1600" i="0" dirty="0">
              <a:solidFill>
                <a:schemeClr val="accent1">
                  <a:lumMod val="75000"/>
                </a:schemeClr>
              </a:solidFill>
              <a:latin typeface="Arial" pitchFamily="34" charset="0"/>
            </a:endParaRPr>
          </a:p>
          <a:p>
            <a:r>
              <a:rPr lang="pl-PL" sz="1600" b="1" i="0" dirty="0">
                <a:solidFill>
                  <a:schemeClr val="accent1">
                    <a:lumMod val="75000"/>
                  </a:schemeClr>
                </a:solidFill>
                <a:latin typeface="Arial" pitchFamily="34" charset="0"/>
              </a:rPr>
              <a:t> UWAGA !</a:t>
            </a:r>
            <a:r>
              <a:rPr lang="pl-PL" sz="1600" i="0" dirty="0">
                <a:solidFill>
                  <a:schemeClr val="accent1">
                    <a:lumMod val="75000"/>
                  </a:schemeClr>
                </a:solidFill>
                <a:latin typeface="Arial" pitchFamily="34" charset="0"/>
              </a:rPr>
              <a:t> Wyżej podane zasady określania kierunku szlaku żeglugowego są zasadami ogólnymi</a:t>
            </a:r>
            <a:r>
              <a:rPr lang="pl-PL" sz="1600" i="0" dirty="0" smtClean="0">
                <a:solidFill>
                  <a:schemeClr val="accent1">
                    <a:lumMod val="75000"/>
                  </a:schemeClr>
                </a:solidFill>
                <a:latin typeface="Arial" pitchFamily="34" charset="0"/>
              </a:rPr>
              <a:t>. </a:t>
            </a:r>
            <a:r>
              <a:rPr lang="pl-PL" sz="1600" i="0" dirty="0" smtClean="0">
                <a:solidFill>
                  <a:srgbClr val="FF0000"/>
                </a:solidFill>
                <a:latin typeface="Arial" pitchFamily="34" charset="0"/>
              </a:rPr>
              <a:t>Poszczególne </a:t>
            </a:r>
            <a:r>
              <a:rPr lang="pl-PL" sz="1600" i="0" dirty="0">
                <a:solidFill>
                  <a:srgbClr val="FF0000"/>
                </a:solidFill>
                <a:latin typeface="Arial" pitchFamily="34" charset="0"/>
              </a:rPr>
              <a:t>Urzędy Żeglugi Śródlądowej </a:t>
            </a:r>
            <a:r>
              <a:rPr lang="pl-PL" sz="1600" i="0" dirty="0">
                <a:solidFill>
                  <a:schemeClr val="accent1">
                    <a:lumMod val="75000"/>
                  </a:schemeClr>
                </a:solidFill>
                <a:latin typeface="Arial" pitchFamily="34" charset="0"/>
              </a:rPr>
              <a:t>mogą na swoim terenie ustalić inaczej</a:t>
            </a:r>
            <a:r>
              <a:rPr lang="pl-PL" sz="1600" i="0" dirty="0" smtClean="0">
                <a:solidFill>
                  <a:schemeClr val="accent1">
                    <a:lumMod val="75000"/>
                  </a:schemeClr>
                </a:solidFill>
                <a:latin typeface="Arial" pitchFamily="34" charset="0"/>
              </a:rPr>
              <a:t>. Informacji </a:t>
            </a:r>
            <a:r>
              <a:rPr lang="pl-PL" sz="1600" i="0" dirty="0">
                <a:solidFill>
                  <a:schemeClr val="accent1">
                    <a:lumMod val="75000"/>
                  </a:schemeClr>
                </a:solidFill>
                <a:latin typeface="Arial" pitchFamily="34" charset="0"/>
              </a:rPr>
              <a:t>tych należy szukać w przepisach miejscowych.</a:t>
            </a:r>
          </a:p>
          <a:p>
            <a:endParaRPr lang="pl-PL" sz="1600" i="0" dirty="0">
              <a:latin typeface="Arial" pitchFamily="34" charset="0"/>
            </a:endParaRPr>
          </a:p>
        </p:txBody>
      </p:sp>
    </p:spTree>
    <p:extLst>
      <p:ext uri="{BB962C8B-B14F-4D97-AF65-F5344CB8AC3E}">
        <p14:creationId xmlns="" xmlns:p14="http://schemas.microsoft.com/office/powerpoint/2010/main" val="188800773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685800" y="0"/>
            <a:ext cx="7772400" cy="838200"/>
          </a:xfrm>
        </p:spPr>
        <p:txBody>
          <a:bodyPr/>
          <a:lstStyle/>
          <a:p>
            <a:pPr eaLnBrk="1" hangingPunct="1"/>
            <a:r>
              <a:rPr lang="pl-PL" sz="2400" b="1" dirty="0" smtClean="0">
                <a:solidFill>
                  <a:srgbClr val="FF0000"/>
                </a:solidFill>
                <a:latin typeface="Arial" pitchFamily="34" charset="0"/>
              </a:rPr>
              <a:t>MIJANIE, WYPRZEDZANIE, KURSY                    PRZECINAJĄCE SIĘ</a:t>
            </a:r>
          </a:p>
        </p:txBody>
      </p:sp>
      <p:sp>
        <p:nvSpPr>
          <p:cNvPr id="80899" name="Text Box 3"/>
          <p:cNvSpPr txBox="1">
            <a:spLocks noChangeArrowheads="1"/>
          </p:cNvSpPr>
          <p:nvPr/>
        </p:nvSpPr>
        <p:spPr bwMode="auto">
          <a:xfrm>
            <a:off x="1279525" y="914400"/>
            <a:ext cx="7331075" cy="5909310"/>
          </a:xfrm>
          <a:prstGeom prst="rect">
            <a:avLst/>
          </a:prstGeom>
          <a:noFill/>
          <a:ln w="9525">
            <a:noFill/>
            <a:miter lim="800000"/>
            <a:headEnd/>
            <a:tailEnd/>
          </a:ln>
        </p:spPr>
        <p:txBody>
          <a:bodyPr>
            <a:spAutoFit/>
          </a:bodyPr>
          <a:lstStyle/>
          <a:p>
            <a:r>
              <a:rPr lang="pl-PL" sz="1400" b="1" i="0" dirty="0">
                <a:solidFill>
                  <a:schemeClr val="accent1">
                    <a:lumMod val="75000"/>
                  </a:schemeClr>
                </a:solidFill>
                <a:latin typeface="Arial" pitchFamily="34" charset="0"/>
              </a:rPr>
              <a:t>ZASADY OGÓLNE</a:t>
            </a:r>
          </a:p>
          <a:p>
            <a:endParaRPr lang="pl-PL" sz="1400" b="1" i="0" dirty="0">
              <a:solidFill>
                <a:schemeClr val="accent1">
                  <a:lumMod val="75000"/>
                </a:schemeClr>
              </a:solidFill>
              <a:latin typeface="Arial" pitchFamily="34" charset="0"/>
            </a:endParaRPr>
          </a:p>
          <a:p>
            <a:r>
              <a:rPr lang="pl-PL" sz="1400" b="1" i="0" dirty="0">
                <a:solidFill>
                  <a:schemeClr val="accent1">
                    <a:lumMod val="75000"/>
                  </a:schemeClr>
                </a:solidFill>
                <a:latin typeface="Arial" pitchFamily="34" charset="0"/>
              </a:rPr>
              <a:t>1 .Statki poruszające się na podwodnych płatach (wodoloty), poduszkowce, a także inne statki pływające z prędkością większą niż 40 km/h, powinny pozostawiać innym statkom akwen zapewniający im możliwość zachowania kursu oraz swobodę manewrowania. Statki o dużej prędkości nie mogą żądać, aby inne statki ustępowały im z drogi, a zamiar mijania lub wyprzedzania powinny sygnalizować we właściwym czasie.</a:t>
            </a:r>
          </a:p>
          <a:p>
            <a:endParaRPr lang="pl-PL" sz="1400" b="1" i="0" dirty="0">
              <a:solidFill>
                <a:schemeClr val="accent1">
                  <a:lumMod val="75000"/>
                </a:schemeClr>
              </a:solidFill>
              <a:latin typeface="Arial" pitchFamily="34" charset="0"/>
            </a:endParaRPr>
          </a:p>
          <a:p>
            <a:r>
              <a:rPr lang="pl-PL" sz="1400" b="1" i="0" dirty="0">
                <a:solidFill>
                  <a:schemeClr val="accent1">
                    <a:lumMod val="75000"/>
                  </a:schemeClr>
                </a:solidFill>
                <a:latin typeface="Arial" pitchFamily="34" charset="0"/>
              </a:rPr>
              <a:t>2. Jeżeli przepisy nie stanowią inaczej, małe statki powinny ustępować z drogi innym statkom, z wyjątkiem statków o dużej prędkości, pozostawiając im dostateczny akwen dla ruchu i manewrowania.</a:t>
            </a:r>
          </a:p>
          <a:p>
            <a:endParaRPr lang="pl-PL" sz="1400" b="1" i="0" dirty="0">
              <a:solidFill>
                <a:schemeClr val="accent1">
                  <a:lumMod val="75000"/>
                </a:schemeClr>
              </a:solidFill>
              <a:latin typeface="Arial" pitchFamily="34" charset="0"/>
            </a:endParaRPr>
          </a:p>
          <a:p>
            <a:r>
              <a:rPr lang="pl-PL" sz="1400" b="1" i="0" dirty="0">
                <a:solidFill>
                  <a:schemeClr val="accent1">
                    <a:lumMod val="75000"/>
                  </a:schemeClr>
                </a:solidFill>
                <a:latin typeface="Arial" pitchFamily="34" charset="0"/>
              </a:rPr>
              <a:t>3. Przecinanie kursu lub wyprzedzanie dozwolone jest tylko wówczas, gdy szerokość drogi wodnej jest dostateczna dla jednoczesnego przejścia statków, z uwzględnieniem warunków na danym akwenie oraz ruchu innych statków.</a:t>
            </a:r>
          </a:p>
          <a:p>
            <a:endParaRPr lang="pl-PL" sz="1400" b="1" i="0" dirty="0">
              <a:solidFill>
                <a:schemeClr val="accent1">
                  <a:lumMod val="75000"/>
                </a:schemeClr>
              </a:solidFill>
              <a:latin typeface="Arial" pitchFamily="34" charset="0"/>
            </a:endParaRPr>
          </a:p>
          <a:p>
            <a:r>
              <a:rPr lang="pl-PL" sz="1400" b="1" i="0" dirty="0">
                <a:solidFill>
                  <a:schemeClr val="accent1">
                    <a:lumMod val="75000"/>
                  </a:schemeClr>
                </a:solidFill>
                <a:latin typeface="Arial" pitchFamily="34" charset="0"/>
              </a:rPr>
              <a:t>4. Statki idące kursem wykluczającym możliwość zderzenia nie powinny zmieniać kursu ani prędkości w taki sposób, aby powstało ryzyko zderzenia.</a:t>
            </a:r>
          </a:p>
          <a:p>
            <a:endParaRPr lang="pl-PL" sz="1400" b="1" i="0" dirty="0">
              <a:solidFill>
                <a:schemeClr val="accent1">
                  <a:lumMod val="75000"/>
                </a:schemeClr>
              </a:solidFill>
              <a:latin typeface="Arial" pitchFamily="34" charset="0"/>
            </a:endParaRPr>
          </a:p>
          <a:p>
            <a:r>
              <a:rPr lang="pl-PL" sz="1400" b="1" i="0" dirty="0">
                <a:solidFill>
                  <a:schemeClr val="accent1">
                    <a:lumMod val="75000"/>
                  </a:schemeClr>
                </a:solidFill>
                <a:latin typeface="Arial" pitchFamily="34" charset="0"/>
              </a:rPr>
              <a:t>5. Jeżeli przy mijaniu lub przecinaniu kursów jeden ze statków ma ustąpić drogi drugiemu statkowi, to ten drugi statek nie powinien zmieniać kursu ani prędkości. Jeżeli z jakiejkolwiek przyczyny statek obowiązany do zachowania swego kursu i prędkości znajduje się tak blisko, że nie można uniknąć zderzenia jak tylko przez działanie statku ustępującego z drogi, to powinien on podjąć takie działanie, które najlepiej przyczyni się do uniknięcia zderzenia.</a:t>
            </a:r>
          </a:p>
          <a:p>
            <a:endParaRPr lang="pl-PL" sz="1400" b="1" i="0" dirty="0">
              <a:latin typeface="Arial" pitchFamily="34" charset="0"/>
            </a:endParaRPr>
          </a:p>
        </p:txBody>
      </p:sp>
    </p:spTree>
    <p:extLst>
      <p:ext uri="{BB962C8B-B14F-4D97-AF65-F5344CB8AC3E}">
        <p14:creationId xmlns="" xmlns:p14="http://schemas.microsoft.com/office/powerpoint/2010/main" val="62888171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685800" y="304800"/>
            <a:ext cx="7772400" cy="533400"/>
          </a:xfrm>
        </p:spPr>
        <p:txBody>
          <a:bodyPr/>
          <a:lstStyle/>
          <a:p>
            <a:pPr eaLnBrk="1" hangingPunct="1"/>
            <a:r>
              <a:rPr lang="pl-PL" sz="2400" b="1" dirty="0" smtClean="0">
                <a:solidFill>
                  <a:srgbClr val="FF0000"/>
                </a:solidFill>
                <a:latin typeface="Arial" pitchFamily="34" charset="0"/>
              </a:rPr>
              <a:t>KURSY PRZECINAJĄCE SIĘ</a:t>
            </a:r>
          </a:p>
        </p:txBody>
      </p:sp>
      <p:sp>
        <p:nvSpPr>
          <p:cNvPr id="81923" name="Text Box 3"/>
          <p:cNvSpPr txBox="1">
            <a:spLocks noChangeArrowheads="1"/>
          </p:cNvSpPr>
          <p:nvPr/>
        </p:nvSpPr>
        <p:spPr bwMode="auto">
          <a:xfrm>
            <a:off x="68263" y="764704"/>
            <a:ext cx="9075738" cy="3293209"/>
          </a:xfrm>
          <a:prstGeom prst="rect">
            <a:avLst/>
          </a:prstGeom>
          <a:noFill/>
          <a:ln w="9525">
            <a:noFill/>
            <a:miter lim="800000"/>
            <a:headEnd/>
            <a:tailEnd/>
          </a:ln>
        </p:spPr>
        <p:txBody>
          <a:bodyPr wrap="square">
            <a:spAutoFit/>
          </a:bodyPr>
          <a:lstStyle/>
          <a:p>
            <a:pPr marL="457200" indent="-457200">
              <a:buFontTx/>
              <a:buAutoNum type="arabicPeriod"/>
            </a:pPr>
            <a:r>
              <a:rPr lang="pl-PL" sz="1600" b="1" i="0" dirty="0">
                <a:solidFill>
                  <a:schemeClr val="accent1">
                    <a:lumMod val="75000"/>
                  </a:schemeClr>
                </a:solidFill>
                <a:latin typeface="Arial" pitchFamily="34" charset="0"/>
              </a:rPr>
              <a:t>Jeżeli dwa statki idą kursem przecinającym się w taki sposób, że powoduje to ryzyko zderzenia, to statek, który ma drugi statek ze swej prawej burty, powinien ustąpić mu z drogi i, gdy okoliczności na to pozwalają, uniknąć przecinania kursu przed jego dziobem. Jednakże statek idący prawą stroną głównego szlaku żeglownego powinien zachować swój kurs. Zasada ta nie ma zastosowania do małych statków w odniesieniu do statków, które nie są małymi statkami</a:t>
            </a:r>
            <a:r>
              <a:rPr lang="pl-PL" sz="1600" b="1" i="0" dirty="0" smtClean="0">
                <a:solidFill>
                  <a:schemeClr val="accent1">
                    <a:lumMod val="75000"/>
                  </a:schemeClr>
                </a:solidFill>
                <a:latin typeface="Arial" pitchFamily="34" charset="0"/>
              </a:rPr>
              <a:t>.</a:t>
            </a:r>
            <a:endParaRPr lang="pl-PL" sz="1600" b="1" i="0" dirty="0">
              <a:solidFill>
                <a:schemeClr val="accent1">
                  <a:lumMod val="75000"/>
                </a:schemeClr>
              </a:solidFill>
              <a:latin typeface="Arial" pitchFamily="34" charset="0"/>
            </a:endParaRPr>
          </a:p>
          <a:p>
            <a:pPr marL="457200" indent="-457200"/>
            <a:r>
              <a:rPr lang="pl-PL" sz="1600" b="1" i="0" dirty="0">
                <a:solidFill>
                  <a:schemeClr val="accent1">
                    <a:lumMod val="75000"/>
                  </a:schemeClr>
                </a:solidFill>
                <a:latin typeface="Arial" pitchFamily="34" charset="0"/>
              </a:rPr>
              <a:t>2.     Niezależnie od przepisu ust. 1, jeżeli dwa małe statki różnej kategorii idą </a:t>
            </a:r>
            <a:r>
              <a:rPr lang="pl-PL" sz="1600" b="1" i="0" dirty="0" err="1">
                <a:solidFill>
                  <a:schemeClr val="accent1">
                    <a:lumMod val="75000"/>
                  </a:schemeClr>
                </a:solidFill>
                <a:latin typeface="Arial" pitchFamily="34" charset="0"/>
              </a:rPr>
              <a:t>kursamI</a:t>
            </a:r>
            <a:r>
              <a:rPr lang="pl-PL" sz="1600" b="1" i="0" dirty="0">
                <a:solidFill>
                  <a:schemeClr val="accent1">
                    <a:lumMod val="75000"/>
                  </a:schemeClr>
                </a:solidFill>
                <a:latin typeface="Arial" pitchFamily="34" charset="0"/>
              </a:rPr>
              <a:t> przecinającymi się, tak że może powstać ryzyko zderzenia, to małe statki o napędzie mechanicznym powinny ustąpić drogi wszystkim innym małym statkom, a małe statki, które nie mają napędu mechanicznego ani nie płyną pod żaglami, powinny ustępować z drogi małym statkom żaglowym. Jednakże mały statek, który idzie przy prawej krawędzi szlaku żeglownego lub blisko prawego brzegu, powinien zachować swój kurs.</a:t>
            </a:r>
          </a:p>
        </p:txBody>
      </p:sp>
      <p:pic>
        <p:nvPicPr>
          <p:cNvPr id="4" name="Obraz 3" descr="motorówka na barce.jpg"/>
          <p:cNvPicPr>
            <a:picLocks noChangeAspect="1"/>
          </p:cNvPicPr>
          <p:nvPr/>
        </p:nvPicPr>
        <p:blipFill>
          <a:blip r:embed="rId2" cstate="print"/>
          <a:stretch>
            <a:fillRect/>
          </a:stretch>
        </p:blipFill>
        <p:spPr>
          <a:xfrm>
            <a:off x="68262" y="4108336"/>
            <a:ext cx="4070226" cy="2749664"/>
          </a:xfrm>
          <a:prstGeom prst="rect">
            <a:avLst/>
          </a:prstGeom>
        </p:spPr>
      </p:pic>
    </p:spTree>
    <p:extLst>
      <p:ext uri="{BB962C8B-B14F-4D97-AF65-F5344CB8AC3E}">
        <p14:creationId xmlns="" xmlns:p14="http://schemas.microsoft.com/office/powerpoint/2010/main" val="403505764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762000" y="188640"/>
            <a:ext cx="7772400" cy="801960"/>
          </a:xfrm>
        </p:spPr>
        <p:txBody>
          <a:bodyPr/>
          <a:lstStyle/>
          <a:p>
            <a:pPr eaLnBrk="1" hangingPunct="1"/>
            <a:r>
              <a:rPr lang="pl-PL" sz="2400" b="1" dirty="0" smtClean="0">
                <a:solidFill>
                  <a:srgbClr val="FF0000"/>
                </a:solidFill>
                <a:latin typeface="Arial" pitchFamily="34" charset="0"/>
              </a:rPr>
              <a:t>MIJANIE</a:t>
            </a:r>
          </a:p>
        </p:txBody>
      </p:sp>
      <p:sp>
        <p:nvSpPr>
          <p:cNvPr id="82947" name="Text Box 3"/>
          <p:cNvSpPr txBox="1">
            <a:spLocks noChangeArrowheads="1"/>
          </p:cNvSpPr>
          <p:nvPr/>
        </p:nvSpPr>
        <p:spPr bwMode="auto">
          <a:xfrm>
            <a:off x="15944" y="908720"/>
            <a:ext cx="8885392" cy="2831544"/>
          </a:xfrm>
          <a:prstGeom prst="rect">
            <a:avLst/>
          </a:prstGeom>
          <a:noFill/>
          <a:ln w="9525">
            <a:noFill/>
            <a:miter lim="800000"/>
            <a:headEnd/>
            <a:tailEnd/>
          </a:ln>
        </p:spPr>
        <p:txBody>
          <a:bodyPr wrap="square">
            <a:spAutoFit/>
          </a:bodyPr>
          <a:lstStyle/>
          <a:p>
            <a:pPr marL="457200" indent="-457200">
              <a:buFontTx/>
              <a:buAutoNum type="arabicPeriod"/>
            </a:pPr>
            <a:r>
              <a:rPr lang="pl-PL" sz="1600" b="1" i="0" dirty="0">
                <a:solidFill>
                  <a:schemeClr val="accent1">
                    <a:lumMod val="75000"/>
                  </a:schemeClr>
                </a:solidFill>
                <a:latin typeface="Arial" pitchFamily="34" charset="0"/>
                <a:cs typeface="Arial" pitchFamily="34" charset="0"/>
              </a:rPr>
              <a:t>Przy mijaniu statki idące w górę powinny, uwzględniając </a:t>
            </a:r>
            <a:r>
              <a:rPr lang="pl-PL" sz="1800" b="1" i="0" dirty="0">
                <a:solidFill>
                  <a:schemeClr val="accent1">
                    <a:lumMod val="75000"/>
                  </a:schemeClr>
                </a:solidFill>
                <a:latin typeface="Arial" pitchFamily="34" charset="0"/>
                <a:cs typeface="Arial" pitchFamily="34" charset="0"/>
              </a:rPr>
              <a:t>miejscowe</a:t>
            </a:r>
            <a:r>
              <a:rPr lang="pl-PL" sz="1600" b="1" i="0" dirty="0">
                <a:solidFill>
                  <a:schemeClr val="accent1">
                    <a:lumMod val="75000"/>
                  </a:schemeClr>
                </a:solidFill>
                <a:latin typeface="Arial" pitchFamily="34" charset="0"/>
                <a:cs typeface="Arial" pitchFamily="34" charset="0"/>
              </a:rPr>
              <a:t> warunki i ruch innych statków, ustąpić drogi statkom idącym w dół. </a:t>
            </a:r>
            <a:endParaRPr lang="pl-PL" sz="1600" b="1" i="0" dirty="0">
              <a:solidFill>
                <a:schemeClr val="accent1">
                  <a:lumMod val="75000"/>
                </a:schemeClr>
              </a:solidFill>
              <a:latin typeface="Arial" pitchFamily="34" charset="0"/>
            </a:endParaRPr>
          </a:p>
          <a:p>
            <a:pPr marL="457200" indent="-457200"/>
            <a:endParaRPr lang="pl-PL" sz="1600" b="1" i="0" dirty="0">
              <a:solidFill>
                <a:schemeClr val="accent1">
                  <a:lumMod val="75000"/>
                </a:schemeClr>
              </a:solidFill>
              <a:latin typeface="Arial" pitchFamily="34" charset="0"/>
            </a:endParaRPr>
          </a:p>
          <a:p>
            <a:pPr marL="457200" indent="-457200"/>
            <a:r>
              <a:rPr lang="pl-PL" sz="1600" b="1" i="0" dirty="0">
                <a:solidFill>
                  <a:schemeClr val="accent1">
                    <a:lumMod val="75000"/>
                  </a:schemeClr>
                </a:solidFill>
                <a:latin typeface="Arial" pitchFamily="34" charset="0"/>
              </a:rPr>
              <a:t>2</a:t>
            </a:r>
            <a:r>
              <a:rPr lang="pl-PL" sz="1600" b="1" i="0" dirty="0">
                <a:solidFill>
                  <a:schemeClr val="accent1">
                    <a:lumMod val="75000"/>
                  </a:schemeClr>
                </a:solidFill>
                <a:latin typeface="Arial" pitchFamily="34" charset="0"/>
                <a:cs typeface="Arial" pitchFamily="34" charset="0"/>
              </a:rPr>
              <a:t>. </a:t>
            </a:r>
            <a:r>
              <a:rPr lang="pl-PL" sz="1600" b="1" i="0" dirty="0">
                <a:solidFill>
                  <a:schemeClr val="accent1">
                    <a:lumMod val="75000"/>
                  </a:schemeClr>
                </a:solidFill>
                <a:latin typeface="Arial" pitchFamily="34" charset="0"/>
              </a:rPr>
              <a:t>   </a:t>
            </a:r>
            <a:r>
              <a:rPr lang="pl-PL" sz="1600" b="1" i="0" dirty="0">
                <a:solidFill>
                  <a:schemeClr val="accent1">
                    <a:lumMod val="75000"/>
                  </a:schemeClr>
                </a:solidFill>
                <a:latin typeface="Arial" pitchFamily="34" charset="0"/>
                <a:cs typeface="Arial" pitchFamily="34" charset="0"/>
              </a:rPr>
              <a:t>Jeżeli dwa statki idą przeciwnymi lub prawie przeciwnymi kursami w taki sposób, że powoduje to ryzyko zderzenia, to każdy z nich powinien zmienić kurs w prawo w taki sposób, aby mógł przejść z lewej burty drugiego statku. Przepisu tego nie stosuje się przy mijaniu małych statków z innymi statkami</a:t>
            </a:r>
          </a:p>
          <a:p>
            <a:pPr marL="457200" indent="-457200"/>
            <a:endParaRPr lang="pl-PL" sz="1600" b="1" i="0" dirty="0">
              <a:solidFill>
                <a:schemeClr val="accent1">
                  <a:lumMod val="75000"/>
                </a:schemeClr>
              </a:solidFill>
              <a:latin typeface="Arial" pitchFamily="34" charset="0"/>
            </a:endParaRPr>
          </a:p>
          <a:p>
            <a:pPr marL="457200" indent="-457200"/>
            <a:r>
              <a:rPr lang="pl-PL" sz="1600" b="1" i="0" dirty="0">
                <a:solidFill>
                  <a:schemeClr val="accent1">
                    <a:lumMod val="75000"/>
                  </a:schemeClr>
                </a:solidFill>
              </a:rPr>
              <a:t> </a:t>
            </a:r>
            <a:r>
              <a:rPr lang="pl-PL" sz="1600" b="1" i="0" dirty="0">
                <a:solidFill>
                  <a:schemeClr val="accent1">
                    <a:lumMod val="75000"/>
                  </a:schemeClr>
                </a:solidFill>
                <a:latin typeface="Arial" pitchFamily="34" charset="0"/>
              </a:rPr>
              <a:t>3</a:t>
            </a:r>
            <a:r>
              <a:rPr lang="pl-PL" sz="1600" b="1" i="0" dirty="0">
                <a:solidFill>
                  <a:schemeClr val="accent1">
                    <a:lumMod val="75000"/>
                  </a:schemeClr>
                </a:solidFill>
                <a:latin typeface="Arial" pitchFamily="34" charset="0"/>
                <a:cs typeface="Arial" pitchFamily="34" charset="0"/>
              </a:rPr>
              <a:t>.</a:t>
            </a:r>
            <a:r>
              <a:rPr lang="pl-PL" sz="1600" b="1" i="0" dirty="0">
                <a:solidFill>
                  <a:schemeClr val="accent1">
                    <a:lumMod val="75000"/>
                  </a:schemeClr>
                </a:solidFill>
                <a:latin typeface="Arial" pitchFamily="34" charset="0"/>
              </a:rPr>
              <a:t>  </a:t>
            </a:r>
            <a:r>
              <a:rPr lang="pl-PL" sz="1600" b="1" i="0" dirty="0">
                <a:solidFill>
                  <a:schemeClr val="accent1">
                    <a:lumMod val="75000"/>
                  </a:schemeClr>
                </a:solidFill>
                <a:latin typeface="Arial" pitchFamily="34" charset="0"/>
                <a:cs typeface="Arial" pitchFamily="34" charset="0"/>
              </a:rPr>
              <a:t> Przy mijaniu małych statków różnych rodzajów stosuje się przepisy </a:t>
            </a:r>
            <a:r>
              <a:rPr lang="pl-PL" sz="1600" b="1" i="0" dirty="0">
                <a:solidFill>
                  <a:schemeClr val="accent1">
                    <a:lumMod val="75000"/>
                  </a:schemeClr>
                </a:solidFill>
                <a:latin typeface="Arial" pitchFamily="34" charset="0"/>
              </a:rPr>
              <a:t> takie same jak przy kursach przecinających się</a:t>
            </a:r>
            <a:r>
              <a:rPr lang="pl-PL" sz="1600" b="1" i="0" dirty="0">
                <a:solidFill>
                  <a:schemeClr val="accent1">
                    <a:lumMod val="75000"/>
                  </a:schemeClr>
                </a:solidFill>
                <a:latin typeface="Arial" pitchFamily="34" charset="0"/>
                <a:cs typeface="Arial" pitchFamily="34" charset="0"/>
              </a:rPr>
              <a:t> </a:t>
            </a:r>
          </a:p>
          <a:p>
            <a:pPr marL="457200" indent="-457200"/>
            <a:endParaRPr lang="pl-PL" sz="1600" b="1" i="0" dirty="0"/>
          </a:p>
        </p:txBody>
      </p:sp>
      <p:pic>
        <p:nvPicPr>
          <p:cNvPr id="4" name="Obraz 3" descr="motorówka na brzegu.jpg"/>
          <p:cNvPicPr>
            <a:picLocks noChangeAspect="1"/>
          </p:cNvPicPr>
          <p:nvPr/>
        </p:nvPicPr>
        <p:blipFill>
          <a:blip r:embed="rId2" cstate="print"/>
          <a:stretch>
            <a:fillRect/>
          </a:stretch>
        </p:blipFill>
        <p:spPr>
          <a:xfrm>
            <a:off x="15944" y="4353917"/>
            <a:ext cx="3763967" cy="2504083"/>
          </a:xfrm>
          <a:prstGeom prst="rect">
            <a:avLst/>
          </a:prstGeom>
        </p:spPr>
      </p:pic>
    </p:spTree>
    <p:extLst>
      <p:ext uri="{BB962C8B-B14F-4D97-AF65-F5344CB8AC3E}">
        <p14:creationId xmlns="" xmlns:p14="http://schemas.microsoft.com/office/powerpoint/2010/main" val="409031301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685800" y="0"/>
            <a:ext cx="7772400" cy="990600"/>
          </a:xfrm>
        </p:spPr>
        <p:txBody>
          <a:bodyPr/>
          <a:lstStyle/>
          <a:p>
            <a:pPr eaLnBrk="1" hangingPunct="1"/>
            <a:r>
              <a:rPr lang="pl-PL" sz="2400" b="1" dirty="0" smtClean="0">
                <a:solidFill>
                  <a:srgbClr val="FF0000"/>
                </a:solidFill>
                <a:latin typeface="Arial" pitchFamily="34" charset="0"/>
              </a:rPr>
              <a:t>WYPRZEDZANIE</a:t>
            </a:r>
          </a:p>
        </p:txBody>
      </p:sp>
      <p:sp>
        <p:nvSpPr>
          <p:cNvPr id="83971" name="Text Box 3"/>
          <p:cNvSpPr txBox="1">
            <a:spLocks noChangeArrowheads="1"/>
          </p:cNvSpPr>
          <p:nvPr/>
        </p:nvSpPr>
        <p:spPr bwMode="auto">
          <a:xfrm>
            <a:off x="593725" y="1052513"/>
            <a:ext cx="7788275" cy="5522912"/>
          </a:xfrm>
          <a:prstGeom prst="rect">
            <a:avLst/>
          </a:prstGeom>
          <a:noFill/>
          <a:ln w="9525">
            <a:noFill/>
            <a:miter lim="800000"/>
            <a:headEnd/>
            <a:tailEnd/>
          </a:ln>
        </p:spPr>
        <p:txBody>
          <a:bodyPr>
            <a:spAutoFit/>
          </a:bodyPr>
          <a:lstStyle/>
          <a:p>
            <a:r>
              <a:rPr lang="pl-PL" sz="1600" b="1" i="0" dirty="0">
                <a:solidFill>
                  <a:schemeClr val="accent1">
                    <a:lumMod val="75000"/>
                  </a:schemeClr>
                </a:solidFill>
                <a:latin typeface="Arial" pitchFamily="34" charset="0"/>
              </a:rPr>
              <a:t>1</a:t>
            </a:r>
            <a:r>
              <a:rPr lang="pl-PL" sz="1800" b="1" i="0" dirty="0">
                <a:solidFill>
                  <a:schemeClr val="accent1">
                    <a:lumMod val="75000"/>
                  </a:schemeClr>
                </a:solidFill>
                <a:latin typeface="Arial" pitchFamily="34" charset="0"/>
              </a:rPr>
              <a:t>. Wyprzedzanie jest dozwolone tylko wówczas, gdy statek wyprzedzający stwierdzi, że nie spowoduje to zagrożenia dla bezpieczeństwa żeglugi.</a:t>
            </a:r>
          </a:p>
          <a:p>
            <a:endParaRPr lang="pl-PL" sz="1800" b="1" i="0" dirty="0">
              <a:solidFill>
                <a:schemeClr val="accent1">
                  <a:lumMod val="75000"/>
                </a:schemeClr>
              </a:solidFill>
              <a:latin typeface="Arial" pitchFamily="34" charset="0"/>
            </a:endParaRPr>
          </a:p>
          <a:p>
            <a:r>
              <a:rPr lang="pl-PL" sz="1800" b="1" i="0" dirty="0">
                <a:solidFill>
                  <a:schemeClr val="accent1">
                    <a:lumMod val="75000"/>
                  </a:schemeClr>
                </a:solidFill>
                <a:latin typeface="Arial" pitchFamily="34" charset="0"/>
              </a:rPr>
              <a:t>2. Statek wyprzedzany, w razie konieczności i w miarę możliwości, powinien ułatwić wyprzedzanie. W razie potrzeby powinien zmniejszyć prędkość, aby wyprzedzanie odbyło się bezpiecznie, szybko i nie utrudniało ruchu innych statków.</a:t>
            </a:r>
          </a:p>
          <a:p>
            <a:endParaRPr lang="pl-PL" sz="1800" b="1" i="0" dirty="0">
              <a:solidFill>
                <a:schemeClr val="accent1">
                  <a:lumMod val="75000"/>
                </a:schemeClr>
              </a:solidFill>
              <a:latin typeface="Arial" pitchFamily="34" charset="0"/>
            </a:endParaRPr>
          </a:p>
          <a:p>
            <a:r>
              <a:rPr lang="pl-PL" sz="1800" b="1" i="0" dirty="0">
                <a:solidFill>
                  <a:schemeClr val="accent1">
                    <a:lumMod val="75000"/>
                  </a:schemeClr>
                </a:solidFill>
                <a:latin typeface="Arial" pitchFamily="34" charset="0"/>
              </a:rPr>
              <a:t>3. W zasadzie statek wyprzedzający powinien wyprzedzać statek wyprzedzany z jego lewej burty. Jeżeli jednak szlak żeglowny jest dostatecznie szeroki, statek wyprzedzający może również wyprzedzać statek wyprzedzany z jego prawej burty.</a:t>
            </a:r>
          </a:p>
          <a:p>
            <a:endParaRPr lang="pl-PL" sz="1800" b="1" i="0" dirty="0">
              <a:solidFill>
                <a:schemeClr val="accent1">
                  <a:lumMod val="75000"/>
                </a:schemeClr>
              </a:solidFill>
              <a:latin typeface="Arial" pitchFamily="34" charset="0"/>
            </a:endParaRPr>
          </a:p>
          <a:p>
            <a:r>
              <a:rPr lang="pl-PL" sz="1800" b="1" i="0" dirty="0">
                <a:solidFill>
                  <a:schemeClr val="accent1">
                    <a:lumMod val="75000"/>
                  </a:schemeClr>
                </a:solidFill>
                <a:latin typeface="Arial" pitchFamily="34" charset="0"/>
              </a:rPr>
              <a:t>4. Jeżeli wyprzedzanie może odbywać się bez zmiany kursu i prędkości statku wyprzedzanego, to wyprzedzający nie nadaje sygnałów </a:t>
            </a:r>
            <a:r>
              <a:rPr lang="pl-PL" sz="1800" b="1" i="0" dirty="0" err="1">
                <a:solidFill>
                  <a:schemeClr val="accent1">
                    <a:lumMod val="75000"/>
                  </a:schemeClr>
                </a:solidFill>
                <a:latin typeface="Arial" pitchFamily="34" charset="0"/>
              </a:rPr>
              <a:t>dźwiękowych.W</a:t>
            </a:r>
            <a:r>
              <a:rPr lang="pl-PL" sz="1800" b="1" i="0" dirty="0">
                <a:solidFill>
                  <a:schemeClr val="accent1">
                    <a:lumMod val="75000"/>
                  </a:schemeClr>
                </a:solidFill>
                <a:latin typeface="Arial" pitchFamily="34" charset="0"/>
              </a:rPr>
              <a:t> przeciwnej sytuacji powinien nadać:</a:t>
            </a:r>
          </a:p>
          <a:p>
            <a:r>
              <a:rPr lang="pl-PL" sz="1800" b="1" i="0" dirty="0">
                <a:solidFill>
                  <a:schemeClr val="accent1">
                    <a:lumMod val="75000"/>
                  </a:schemeClr>
                </a:solidFill>
                <a:latin typeface="Arial" pitchFamily="34" charset="0"/>
              </a:rPr>
              <a:t>      - dwa długie i krótki – jeżeli chce wyprzedzać z prawej burty</a:t>
            </a:r>
          </a:p>
          <a:p>
            <a:r>
              <a:rPr lang="pl-PL" sz="1800" i="0" dirty="0">
                <a:solidFill>
                  <a:schemeClr val="accent1">
                    <a:lumMod val="75000"/>
                  </a:schemeClr>
                </a:solidFill>
                <a:latin typeface="Arial" pitchFamily="34" charset="0"/>
              </a:rPr>
              <a:t>      </a:t>
            </a:r>
            <a:r>
              <a:rPr lang="pl-PL" sz="1800" b="1" i="0" dirty="0">
                <a:solidFill>
                  <a:schemeClr val="accent1">
                    <a:lumMod val="75000"/>
                  </a:schemeClr>
                </a:solidFill>
                <a:latin typeface="Arial" pitchFamily="34" charset="0"/>
              </a:rPr>
              <a:t>- dwa długie i dwa krótkie – jeżeli chce wyprzedzać z lewej burty</a:t>
            </a:r>
          </a:p>
          <a:p>
            <a:r>
              <a:rPr lang="pl-PL" sz="1400" b="1" i="0" dirty="0"/>
              <a:t> </a:t>
            </a:r>
          </a:p>
        </p:txBody>
      </p:sp>
    </p:spTree>
    <p:extLst>
      <p:ext uri="{BB962C8B-B14F-4D97-AF65-F5344CB8AC3E}">
        <p14:creationId xmlns="" xmlns:p14="http://schemas.microsoft.com/office/powerpoint/2010/main" val="252024649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609600" y="381000"/>
            <a:ext cx="7772400" cy="609600"/>
          </a:xfrm>
        </p:spPr>
        <p:txBody>
          <a:bodyPr>
            <a:normAutofit/>
          </a:bodyPr>
          <a:lstStyle/>
          <a:p>
            <a:pPr eaLnBrk="1" hangingPunct="1"/>
            <a:r>
              <a:rPr lang="pl-PL" sz="2800" b="1" dirty="0" smtClean="0">
                <a:solidFill>
                  <a:srgbClr val="FF0000"/>
                </a:solidFill>
                <a:latin typeface="Arial" pitchFamily="34" charset="0"/>
              </a:rPr>
              <a:t>ZAWRACANIE</a:t>
            </a:r>
          </a:p>
        </p:txBody>
      </p:sp>
      <p:sp>
        <p:nvSpPr>
          <p:cNvPr id="84995" name="Text Box 3"/>
          <p:cNvSpPr txBox="1">
            <a:spLocks noChangeArrowheads="1"/>
          </p:cNvSpPr>
          <p:nvPr/>
        </p:nvSpPr>
        <p:spPr bwMode="auto">
          <a:xfrm>
            <a:off x="914400" y="1828800"/>
            <a:ext cx="7315200" cy="3387725"/>
          </a:xfrm>
          <a:prstGeom prst="rect">
            <a:avLst/>
          </a:prstGeom>
          <a:noFill/>
          <a:ln w="9525">
            <a:noFill/>
            <a:miter lim="800000"/>
            <a:headEnd/>
            <a:tailEnd/>
          </a:ln>
        </p:spPr>
        <p:txBody>
          <a:bodyPr>
            <a:spAutoFit/>
          </a:bodyPr>
          <a:lstStyle/>
          <a:p>
            <a:pPr marL="457200" indent="-457200">
              <a:buFontTx/>
              <a:buAutoNum type="arabicPeriod"/>
            </a:pPr>
            <a:r>
              <a:rPr lang="pl-PL" sz="1800" b="1" i="0" dirty="0">
                <a:solidFill>
                  <a:schemeClr val="accent1">
                    <a:lumMod val="75000"/>
                  </a:schemeClr>
                </a:solidFill>
                <a:latin typeface="Arial" pitchFamily="34" charset="0"/>
              </a:rPr>
              <a:t>Statki mogą zawracać tylko po upewnieniu się, że obecność innych statków  pozwala na zawracanie bez ryzyka spowodowania niebezpieczeństwa i że inne statki nie zostaną zmuszone do nagłej zmiany kursu lub prędkości. </a:t>
            </a:r>
          </a:p>
          <a:p>
            <a:pPr marL="457200" indent="-457200"/>
            <a:endParaRPr lang="pl-PL" sz="1800" b="1" i="0" dirty="0">
              <a:solidFill>
                <a:schemeClr val="accent1">
                  <a:lumMod val="75000"/>
                </a:schemeClr>
              </a:solidFill>
              <a:latin typeface="Arial" pitchFamily="34" charset="0"/>
            </a:endParaRPr>
          </a:p>
          <a:p>
            <a:pPr marL="457200" indent="-457200"/>
            <a:r>
              <a:rPr lang="pl-PL" sz="1800" b="1" i="0" dirty="0">
                <a:solidFill>
                  <a:schemeClr val="accent1">
                    <a:lumMod val="75000"/>
                  </a:schemeClr>
                </a:solidFill>
                <a:latin typeface="Arial" pitchFamily="34" charset="0"/>
              </a:rPr>
              <a:t>2.     W miarę potrzeby i możliwości, inne statki powinny zmienić swój kurs i prędkość, aby zawracanie mogło się odbyć bez ryzyka spowodowania niebezpieczeństwa. Ponadto, wobec statków idących w dół, zamierzających zawrócić pod prąd, powinny one także podjąć inne konieczne działania, aby zawracanie odbyło się w zamierzonym miejscu.</a:t>
            </a:r>
          </a:p>
          <a:p>
            <a:pPr marL="457200" indent="-457200"/>
            <a:endParaRPr lang="pl-PL" sz="1800" b="1" i="0" dirty="0">
              <a:latin typeface="Arial" pitchFamily="34" charset="0"/>
            </a:endParaRPr>
          </a:p>
        </p:txBody>
      </p:sp>
    </p:spTree>
    <p:extLst>
      <p:ext uri="{BB962C8B-B14F-4D97-AF65-F5344CB8AC3E}">
        <p14:creationId xmlns="" xmlns:p14="http://schemas.microsoft.com/office/powerpoint/2010/main" val="108229360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2051720" y="2130425"/>
            <a:ext cx="4320480" cy="1470025"/>
          </a:xfrm>
        </p:spPr>
        <p:txBody>
          <a:bodyPr/>
          <a:lstStyle/>
          <a:p>
            <a:endParaRPr lang="pl-PL" dirty="0"/>
          </a:p>
        </p:txBody>
      </p:sp>
      <p:sp>
        <p:nvSpPr>
          <p:cNvPr id="3" name="Podtytuł 2"/>
          <p:cNvSpPr>
            <a:spLocks noGrp="1"/>
          </p:cNvSpPr>
          <p:nvPr>
            <p:ph type="subTitle" idx="1"/>
          </p:nvPr>
        </p:nvSpPr>
        <p:spPr/>
        <p:txBody>
          <a:bodyPr/>
          <a:lstStyle/>
          <a:p>
            <a:endParaRPr lang="pl-PL"/>
          </a:p>
        </p:txBody>
      </p:sp>
      <p:pic>
        <p:nvPicPr>
          <p:cNvPr id="2050" name="Picture 2" descr="C:\Users\1\Desktop\Prawo drogi 1.jpg"/>
          <p:cNvPicPr>
            <a:picLocks noChangeAspect="1" noChangeArrowheads="1"/>
          </p:cNvPicPr>
          <p:nvPr/>
        </p:nvPicPr>
        <p:blipFill>
          <a:blip r:embed="rId2" cstate="print"/>
          <a:srcRect/>
          <a:stretch>
            <a:fillRect/>
          </a:stretch>
        </p:blipFill>
        <p:spPr bwMode="auto">
          <a:xfrm>
            <a:off x="1043608" y="260648"/>
            <a:ext cx="7056784" cy="6596099"/>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txBox="1">
            <a:spLocks/>
          </p:cNvSpPr>
          <p:nvPr/>
        </p:nvSpPr>
        <p:spPr>
          <a:xfrm>
            <a:off x="457200" y="704850"/>
            <a:ext cx="8229600" cy="1143000"/>
          </a:xfrm>
          <a:prstGeom prst="rect">
            <a:avLst/>
          </a:prstGeom>
        </p:spPr>
        <p:txBody>
          <a:bodyPr/>
          <a:lstStyle/>
          <a:p>
            <a:pPr algn="ctr" fontAlgn="auto">
              <a:spcAft>
                <a:spcPts val="0"/>
              </a:spcAft>
              <a:defRPr/>
            </a:pPr>
            <a:r>
              <a:rPr lang="pl-PL" sz="5000" b="1" dirty="0">
                <a:solidFill>
                  <a:srgbClr val="FF0000"/>
                </a:solidFill>
                <a:latin typeface="Arial" pitchFamily="34" charset="0"/>
                <a:ea typeface="+mj-ea"/>
                <a:cs typeface="Arial" pitchFamily="34" charset="0"/>
              </a:rPr>
              <a:t>Zasady śluzowania</a:t>
            </a:r>
          </a:p>
        </p:txBody>
      </p:sp>
      <p:sp>
        <p:nvSpPr>
          <p:cNvPr id="6" name="pole tekstowe 2"/>
          <p:cNvSpPr txBox="1">
            <a:spLocks noChangeArrowheads="1"/>
          </p:cNvSpPr>
          <p:nvPr/>
        </p:nvSpPr>
        <p:spPr bwMode="auto">
          <a:xfrm>
            <a:off x="611188" y="1700213"/>
            <a:ext cx="8064500" cy="4248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ct val="150000"/>
              </a:lnSpc>
              <a:buFont typeface="Wingdings" pitchFamily="2" charset="2"/>
              <a:buChar char="Ø"/>
            </a:pPr>
            <a:r>
              <a:rPr lang="pl-PL" dirty="0">
                <a:solidFill>
                  <a:schemeClr val="accent1">
                    <a:lumMod val="75000"/>
                  </a:schemeClr>
                </a:solidFill>
                <a:latin typeface="Calibri" pitchFamily="34" charset="0"/>
              </a:rPr>
              <a:t> oczekując na śluzowanie cumujemy przy nabrzeżu postojowym/dalbach - należy przygotować (sklarować) jacht – położyć maszt, przygotować cumy, bosak, odbijacze</a:t>
            </a:r>
          </a:p>
          <a:p>
            <a:pPr eaLnBrk="1" hangingPunct="1">
              <a:lnSpc>
                <a:spcPct val="150000"/>
              </a:lnSpc>
              <a:buFont typeface="Wingdings" pitchFamily="2" charset="2"/>
              <a:buChar char="Ø"/>
            </a:pPr>
            <a:r>
              <a:rPr lang="pl-PL" dirty="0">
                <a:solidFill>
                  <a:schemeClr val="accent1">
                    <a:lumMod val="75000"/>
                  </a:schemeClr>
                </a:solidFill>
                <a:latin typeface="Calibri" pitchFamily="34" charset="0"/>
              </a:rPr>
              <a:t> opłata przed lub w trakcie śluzowania</a:t>
            </a:r>
          </a:p>
          <a:p>
            <a:pPr eaLnBrk="1" hangingPunct="1">
              <a:lnSpc>
                <a:spcPct val="150000"/>
              </a:lnSpc>
              <a:buFont typeface="Wingdings" pitchFamily="2" charset="2"/>
              <a:buChar char="Ø"/>
            </a:pPr>
            <a:r>
              <a:rPr lang="pl-PL" dirty="0">
                <a:solidFill>
                  <a:schemeClr val="accent1">
                    <a:lumMod val="75000"/>
                  </a:schemeClr>
                </a:solidFill>
                <a:latin typeface="Calibri" pitchFamily="34" charset="0"/>
              </a:rPr>
              <a:t> po otwarciu wrót przepuścić jednostki wychodzące</a:t>
            </a:r>
          </a:p>
          <a:p>
            <a:pPr eaLnBrk="1" hangingPunct="1">
              <a:lnSpc>
                <a:spcPct val="150000"/>
              </a:lnSpc>
              <a:buFont typeface="Wingdings" pitchFamily="2" charset="2"/>
              <a:buChar char="Ø"/>
            </a:pPr>
            <a:r>
              <a:rPr lang="pl-PL" dirty="0">
                <a:solidFill>
                  <a:schemeClr val="accent1">
                    <a:lumMod val="75000"/>
                  </a:schemeClr>
                </a:solidFill>
                <a:latin typeface="Calibri" pitchFamily="34" charset="0"/>
              </a:rPr>
              <a:t> do śluzy wpływamy po zapaleniu się zielonego światła i pozwoleniu obsługi</a:t>
            </a:r>
          </a:p>
          <a:p>
            <a:pPr eaLnBrk="1" hangingPunct="1">
              <a:lnSpc>
                <a:spcPct val="150000"/>
              </a:lnSpc>
              <a:buFont typeface="Wingdings" pitchFamily="2" charset="2"/>
              <a:buChar char="Ø"/>
            </a:pPr>
            <a:r>
              <a:rPr lang="pl-PL" dirty="0">
                <a:solidFill>
                  <a:schemeClr val="accent1">
                    <a:lumMod val="75000"/>
                  </a:schemeClr>
                </a:solidFill>
                <a:latin typeface="Calibri" pitchFamily="34" charset="0"/>
              </a:rPr>
              <a:t> cumujemy NABIEGOWO, pracujemy cumami i bosakiem/</a:t>
            </a:r>
            <a:r>
              <a:rPr lang="pl-PL" dirty="0" err="1">
                <a:solidFill>
                  <a:schemeClr val="accent1">
                    <a:lumMod val="75000"/>
                  </a:schemeClr>
                </a:solidFill>
                <a:latin typeface="Calibri" pitchFamily="34" charset="0"/>
              </a:rPr>
              <a:t>pychem</a:t>
            </a:r>
            <a:r>
              <a:rPr lang="pl-PL" dirty="0">
                <a:solidFill>
                  <a:schemeClr val="accent1">
                    <a:lumMod val="75000"/>
                  </a:schemeClr>
                </a:solidFill>
                <a:latin typeface="Calibri" pitchFamily="34" charset="0"/>
              </a:rPr>
              <a:t> w celu utrzymania jednostki równolegle do ściany</a:t>
            </a:r>
          </a:p>
          <a:p>
            <a:pPr eaLnBrk="1" hangingPunct="1">
              <a:lnSpc>
                <a:spcPct val="150000"/>
              </a:lnSpc>
              <a:buFont typeface="Wingdings" pitchFamily="2" charset="2"/>
              <a:buChar char="Ø"/>
            </a:pPr>
            <a:r>
              <a:rPr lang="pl-PL" dirty="0">
                <a:solidFill>
                  <a:schemeClr val="accent1">
                    <a:lumMod val="75000"/>
                  </a:schemeClr>
                </a:solidFill>
                <a:latin typeface="Calibri" pitchFamily="34" charset="0"/>
              </a:rPr>
              <a:t>burty chronimy odbijaczami</a:t>
            </a:r>
          </a:p>
          <a:p>
            <a:pPr eaLnBrk="1" hangingPunct="1">
              <a:lnSpc>
                <a:spcPct val="150000"/>
              </a:lnSpc>
              <a:buFont typeface="Wingdings" pitchFamily="2" charset="2"/>
              <a:buChar char="Ø"/>
            </a:pPr>
            <a:r>
              <a:rPr lang="pl-PL" dirty="0">
                <a:solidFill>
                  <a:schemeClr val="accent1">
                    <a:lumMod val="75000"/>
                  </a:schemeClr>
                </a:solidFill>
                <a:latin typeface="Calibri" pitchFamily="34" charset="0"/>
              </a:rPr>
              <a:t> uwaga na inne jachty</a:t>
            </a:r>
          </a:p>
          <a:p>
            <a:pPr eaLnBrk="1" hangingPunct="1">
              <a:lnSpc>
                <a:spcPct val="150000"/>
              </a:lnSpc>
              <a:buFont typeface="Wingdings" pitchFamily="2" charset="2"/>
              <a:buChar char="Ø"/>
            </a:pPr>
            <a:r>
              <a:rPr lang="pl-PL" dirty="0">
                <a:solidFill>
                  <a:schemeClr val="accent1">
                    <a:lumMod val="75000"/>
                  </a:schemeClr>
                </a:solidFill>
                <a:latin typeface="Calibri" pitchFamily="34" charset="0"/>
              </a:rPr>
              <a:t> wychodzimy po całkowitym otwarciu wrót</a:t>
            </a:r>
          </a:p>
        </p:txBody>
      </p:sp>
    </p:spTree>
    <p:extLst>
      <p:ext uri="{BB962C8B-B14F-4D97-AF65-F5344CB8AC3E}">
        <p14:creationId xmlns="" xmlns:p14="http://schemas.microsoft.com/office/powerpoint/2010/main" val="30873433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a:xfrm>
            <a:off x="685800" y="228600"/>
            <a:ext cx="7772400" cy="381000"/>
          </a:xfrm>
        </p:spPr>
        <p:txBody>
          <a:bodyPr>
            <a:normAutofit fontScale="90000"/>
          </a:bodyPr>
          <a:lstStyle/>
          <a:p>
            <a:pPr eaLnBrk="1" hangingPunct="1"/>
            <a:r>
              <a:rPr lang="pl-PL" sz="2400" b="1" dirty="0" smtClean="0">
                <a:solidFill>
                  <a:srgbClr val="FF0000"/>
                </a:solidFill>
                <a:latin typeface="Arial" pitchFamily="34" charset="0"/>
              </a:rPr>
              <a:t>ŚLUZOWANIE</a:t>
            </a:r>
          </a:p>
        </p:txBody>
      </p:sp>
      <p:sp>
        <p:nvSpPr>
          <p:cNvPr id="217091" name="Rectangle 3"/>
          <p:cNvSpPr>
            <a:spLocks noChangeArrowheads="1"/>
          </p:cNvSpPr>
          <p:nvPr/>
        </p:nvSpPr>
        <p:spPr bwMode="auto">
          <a:xfrm>
            <a:off x="533400" y="990600"/>
            <a:ext cx="8610600" cy="738664"/>
          </a:xfrm>
          <a:prstGeom prst="rect">
            <a:avLst/>
          </a:prstGeom>
          <a:noFill/>
          <a:ln w="9525">
            <a:noFill/>
            <a:miter lim="800000"/>
            <a:headEnd/>
            <a:tailEnd/>
          </a:ln>
        </p:spPr>
        <p:txBody>
          <a:bodyPr>
            <a:spAutoFit/>
          </a:bodyPr>
          <a:lstStyle/>
          <a:p>
            <a:r>
              <a:rPr lang="pl-PL" sz="1400" b="1" i="0" dirty="0">
                <a:solidFill>
                  <a:schemeClr val="accent1">
                    <a:lumMod val="75000"/>
                  </a:schemeClr>
                </a:solidFill>
                <a:latin typeface="Arial" pitchFamily="34" charset="0"/>
              </a:rPr>
              <a:t>1. Wejścia do śluz, zarówno w dzień, jak i w nocy, oznakowuje się znakami sygnalizacji wzrokowej, umieszczonymi na jednej lub z obydwu stron komory śluzowej. Sygnalizacja ta oznacza:</a:t>
            </a:r>
          </a:p>
          <a:p>
            <a:pPr lvl="1" eaLnBrk="0" hangingPunct="0"/>
            <a:endParaRPr lang="pl-PL" sz="1400" b="1" i="0" dirty="0">
              <a:latin typeface="Arial" pitchFamily="34" charset="0"/>
            </a:endParaRPr>
          </a:p>
        </p:txBody>
      </p:sp>
      <p:sp>
        <p:nvSpPr>
          <p:cNvPr id="217092" name="Rectangle 4"/>
          <p:cNvSpPr>
            <a:spLocks noChangeArrowheads="1"/>
          </p:cNvSpPr>
          <p:nvPr/>
        </p:nvSpPr>
        <p:spPr bwMode="auto">
          <a:xfrm>
            <a:off x="0" y="-3557588"/>
            <a:ext cx="9144000" cy="822325"/>
          </a:xfrm>
          <a:prstGeom prst="rect">
            <a:avLst/>
          </a:prstGeom>
          <a:noFill/>
          <a:ln w="9525">
            <a:noFill/>
            <a:miter lim="800000"/>
            <a:headEnd/>
            <a:tailEnd/>
          </a:ln>
        </p:spPr>
        <p:txBody>
          <a:bodyPr lIns="206310">
            <a:spAutoFit/>
          </a:bodyPr>
          <a:lstStyle/>
          <a:p>
            <a:endParaRPr lang="pl-PL" sz="2400" i="0"/>
          </a:p>
          <a:p>
            <a:pPr lvl="1" eaLnBrk="0" hangingPunct="0"/>
            <a:endParaRPr lang="pl-PL" sz="2400" i="0"/>
          </a:p>
        </p:txBody>
      </p:sp>
      <p:sp>
        <p:nvSpPr>
          <p:cNvPr id="217093" name="Rectangle 5"/>
          <p:cNvSpPr>
            <a:spLocks noChangeArrowheads="1"/>
          </p:cNvSpPr>
          <p:nvPr/>
        </p:nvSpPr>
        <p:spPr bwMode="auto">
          <a:xfrm>
            <a:off x="0" y="-2735263"/>
            <a:ext cx="9144000" cy="822325"/>
          </a:xfrm>
          <a:prstGeom prst="rect">
            <a:avLst/>
          </a:prstGeom>
          <a:noFill/>
          <a:ln w="9525">
            <a:noFill/>
            <a:miter lim="800000"/>
            <a:headEnd/>
            <a:tailEnd/>
          </a:ln>
        </p:spPr>
        <p:txBody>
          <a:bodyPr lIns="206310">
            <a:spAutoFit/>
          </a:bodyPr>
          <a:lstStyle/>
          <a:p>
            <a:endParaRPr lang="pl-PL" sz="2400" i="0"/>
          </a:p>
          <a:p>
            <a:pPr lvl="1" eaLnBrk="0" hangingPunct="0"/>
            <a:endParaRPr lang="pl-PL" sz="2400" i="0"/>
          </a:p>
        </p:txBody>
      </p:sp>
      <p:sp>
        <p:nvSpPr>
          <p:cNvPr id="217094" name="Rectangle 6"/>
          <p:cNvSpPr>
            <a:spLocks noChangeArrowheads="1"/>
          </p:cNvSpPr>
          <p:nvPr/>
        </p:nvSpPr>
        <p:spPr bwMode="auto">
          <a:xfrm>
            <a:off x="0" y="-1912938"/>
            <a:ext cx="9144000" cy="822325"/>
          </a:xfrm>
          <a:prstGeom prst="rect">
            <a:avLst/>
          </a:prstGeom>
          <a:noFill/>
          <a:ln w="9525">
            <a:noFill/>
            <a:miter lim="800000"/>
            <a:headEnd/>
            <a:tailEnd/>
          </a:ln>
        </p:spPr>
        <p:txBody>
          <a:bodyPr lIns="206310">
            <a:spAutoFit/>
          </a:bodyPr>
          <a:lstStyle/>
          <a:p>
            <a:endParaRPr lang="pl-PL" sz="2400" i="0"/>
          </a:p>
          <a:p>
            <a:pPr lvl="1" eaLnBrk="0" hangingPunct="0"/>
            <a:endParaRPr lang="pl-PL" sz="2400" i="0"/>
          </a:p>
        </p:txBody>
      </p:sp>
      <p:sp>
        <p:nvSpPr>
          <p:cNvPr id="217095" name="Rectangle 7"/>
          <p:cNvSpPr>
            <a:spLocks noChangeArrowheads="1"/>
          </p:cNvSpPr>
          <p:nvPr/>
        </p:nvSpPr>
        <p:spPr bwMode="auto">
          <a:xfrm>
            <a:off x="0" y="-1090613"/>
            <a:ext cx="9144000" cy="822325"/>
          </a:xfrm>
          <a:prstGeom prst="rect">
            <a:avLst/>
          </a:prstGeom>
          <a:noFill/>
          <a:ln w="9525">
            <a:noFill/>
            <a:miter lim="800000"/>
            <a:headEnd/>
            <a:tailEnd/>
          </a:ln>
        </p:spPr>
        <p:txBody>
          <a:bodyPr lIns="206310">
            <a:spAutoFit/>
          </a:bodyPr>
          <a:lstStyle/>
          <a:p>
            <a:endParaRPr lang="pl-PL" sz="2400" i="0"/>
          </a:p>
          <a:p>
            <a:pPr lvl="1" eaLnBrk="0" hangingPunct="0"/>
            <a:endParaRPr lang="pl-PL" sz="2400" i="0"/>
          </a:p>
        </p:txBody>
      </p:sp>
      <p:sp>
        <p:nvSpPr>
          <p:cNvPr id="217096" name="Rectangle 8"/>
          <p:cNvSpPr>
            <a:spLocks noChangeArrowheads="1"/>
          </p:cNvSpPr>
          <p:nvPr/>
        </p:nvSpPr>
        <p:spPr bwMode="auto">
          <a:xfrm>
            <a:off x="457200" y="1524000"/>
            <a:ext cx="8229600" cy="3108543"/>
          </a:xfrm>
          <a:prstGeom prst="rect">
            <a:avLst/>
          </a:prstGeom>
          <a:noFill/>
          <a:ln w="9525">
            <a:noFill/>
            <a:miter lim="800000"/>
            <a:headEnd/>
            <a:tailEnd/>
          </a:ln>
        </p:spPr>
        <p:txBody>
          <a:bodyPr lIns="206310">
            <a:spAutoFit/>
          </a:bodyPr>
          <a:lstStyle/>
          <a:p>
            <a:r>
              <a:rPr lang="pl-PL" sz="1400" b="1" i="0" dirty="0">
                <a:solidFill>
                  <a:schemeClr val="accent1">
                    <a:lumMod val="75000"/>
                  </a:schemeClr>
                </a:solidFill>
                <a:latin typeface="Arial" pitchFamily="34" charset="0"/>
              </a:rPr>
              <a:t>a) dwa czerwone światła, umieszczone jedno nad drugim - wejście do śluzy zabronione, śluza nie pracuje,</a:t>
            </a:r>
          </a:p>
          <a:p>
            <a:pPr eaLnBrk="0" hangingPunct="0"/>
            <a:r>
              <a:rPr lang="pl-PL" sz="1400" b="1" i="0" dirty="0">
                <a:solidFill>
                  <a:schemeClr val="accent1">
                    <a:lumMod val="75000"/>
                  </a:schemeClr>
                </a:solidFill>
                <a:latin typeface="Arial" pitchFamily="34" charset="0"/>
              </a:rPr>
              <a:t>b) jedno czerwone światło albo dwa czerwone światła umieszczone poziomo obok siebie - wejście do śluzy zabronione, śluza zamknięta,</a:t>
            </a:r>
          </a:p>
          <a:p>
            <a:pPr eaLnBrk="0" hangingPunct="0"/>
            <a:r>
              <a:rPr lang="pl-PL" sz="1400" b="1" i="0" dirty="0">
                <a:solidFill>
                  <a:schemeClr val="accent1">
                    <a:lumMod val="75000"/>
                  </a:schemeClr>
                </a:solidFill>
                <a:latin typeface="Arial" pitchFamily="34" charset="0"/>
              </a:rPr>
              <a:t>c) zgaszenie jednego z dwóch poziomo obok siebie pokazywanych świateł czerwonych albo jedno czerwone i umieszczone poziomo obok jedno zielone światło albo jedno czerwone i pionowo nad nim umieszczone jedno zielone światło - wejście do śluzy zabronione, śluza przygotowuje się do otwarcia,</a:t>
            </a:r>
          </a:p>
          <a:p>
            <a:pPr eaLnBrk="0" hangingPunct="0"/>
            <a:r>
              <a:rPr lang="pl-PL" sz="1400" b="1" i="0" dirty="0">
                <a:solidFill>
                  <a:schemeClr val="accent1">
                    <a:lumMod val="75000"/>
                  </a:schemeClr>
                </a:solidFill>
                <a:latin typeface="Arial" pitchFamily="34" charset="0"/>
              </a:rPr>
              <a:t>d) jedno zielone światło lub dwa zielone światła, umieszczone poziomo obok siebie albo jedno nad drugim - wejście do śluzy dozwolone.</a:t>
            </a:r>
          </a:p>
          <a:p>
            <a:pPr eaLnBrk="0" hangingPunct="0"/>
            <a:endParaRPr lang="pl-PL" sz="1400" b="1" i="0" dirty="0">
              <a:solidFill>
                <a:schemeClr val="accent1">
                  <a:lumMod val="75000"/>
                </a:schemeClr>
              </a:solidFill>
              <a:latin typeface="Arial" pitchFamily="34" charset="0"/>
            </a:endParaRPr>
          </a:p>
          <a:p>
            <a:pPr eaLnBrk="0" hangingPunct="0"/>
            <a:r>
              <a:rPr lang="pl-PL" sz="1400" b="1" i="0" dirty="0">
                <a:solidFill>
                  <a:schemeClr val="accent1">
                    <a:lumMod val="75000"/>
                  </a:schemeClr>
                </a:solidFill>
                <a:latin typeface="Arial" pitchFamily="34" charset="0"/>
              </a:rPr>
              <a:t>2. Wyjścia ze śluz, zarówno w dzień, jak i w nocy, regulowane są znakami sygnalizacji wzrokowej, oznaczającymi:</a:t>
            </a:r>
          </a:p>
          <a:p>
            <a:pPr lvl="1" eaLnBrk="0" hangingPunct="0"/>
            <a:endParaRPr lang="pl-PL" sz="1400" b="1" i="0" dirty="0">
              <a:latin typeface="Arial" pitchFamily="34" charset="0"/>
            </a:endParaRPr>
          </a:p>
        </p:txBody>
      </p:sp>
      <p:sp>
        <p:nvSpPr>
          <p:cNvPr id="217097" name="Rectangle 9"/>
          <p:cNvSpPr>
            <a:spLocks noChangeArrowheads="1"/>
          </p:cNvSpPr>
          <p:nvPr/>
        </p:nvSpPr>
        <p:spPr bwMode="auto">
          <a:xfrm>
            <a:off x="0" y="4935538"/>
            <a:ext cx="9144000" cy="822325"/>
          </a:xfrm>
          <a:prstGeom prst="rect">
            <a:avLst/>
          </a:prstGeom>
          <a:noFill/>
          <a:ln w="9525">
            <a:noFill/>
            <a:miter lim="800000"/>
            <a:headEnd/>
            <a:tailEnd/>
          </a:ln>
        </p:spPr>
        <p:txBody>
          <a:bodyPr lIns="206310">
            <a:spAutoFit/>
          </a:bodyPr>
          <a:lstStyle/>
          <a:p>
            <a:endParaRPr lang="pl-PL" sz="2400" i="0"/>
          </a:p>
          <a:p>
            <a:pPr lvl="1" eaLnBrk="0" hangingPunct="0"/>
            <a:endParaRPr lang="pl-PL" sz="2400" i="0"/>
          </a:p>
        </p:txBody>
      </p:sp>
      <p:sp>
        <p:nvSpPr>
          <p:cNvPr id="217098" name="Rectangle 10"/>
          <p:cNvSpPr>
            <a:spLocks noChangeArrowheads="1"/>
          </p:cNvSpPr>
          <p:nvPr/>
        </p:nvSpPr>
        <p:spPr bwMode="auto">
          <a:xfrm>
            <a:off x="0" y="5757863"/>
            <a:ext cx="9144000" cy="822325"/>
          </a:xfrm>
          <a:prstGeom prst="rect">
            <a:avLst/>
          </a:prstGeom>
          <a:noFill/>
          <a:ln w="9525">
            <a:noFill/>
            <a:miter lim="800000"/>
            <a:headEnd/>
            <a:tailEnd/>
          </a:ln>
        </p:spPr>
        <p:txBody>
          <a:bodyPr lIns="206310">
            <a:spAutoFit/>
          </a:bodyPr>
          <a:lstStyle/>
          <a:p>
            <a:endParaRPr lang="pl-PL" sz="2400" i="0"/>
          </a:p>
          <a:p>
            <a:pPr lvl="1" eaLnBrk="0" hangingPunct="0"/>
            <a:endParaRPr lang="pl-PL" sz="2400" i="0"/>
          </a:p>
        </p:txBody>
      </p:sp>
      <p:sp>
        <p:nvSpPr>
          <p:cNvPr id="217099" name="Rectangle 11"/>
          <p:cNvSpPr>
            <a:spLocks noChangeArrowheads="1"/>
          </p:cNvSpPr>
          <p:nvPr/>
        </p:nvSpPr>
        <p:spPr bwMode="auto">
          <a:xfrm>
            <a:off x="0" y="6580188"/>
            <a:ext cx="9144000" cy="822325"/>
          </a:xfrm>
          <a:prstGeom prst="rect">
            <a:avLst/>
          </a:prstGeom>
          <a:noFill/>
          <a:ln w="9525">
            <a:noFill/>
            <a:miter lim="800000"/>
            <a:headEnd/>
            <a:tailEnd/>
          </a:ln>
        </p:spPr>
        <p:txBody>
          <a:bodyPr lIns="206310">
            <a:spAutoFit/>
          </a:bodyPr>
          <a:lstStyle/>
          <a:p>
            <a:endParaRPr lang="pl-PL" sz="2400" i="0"/>
          </a:p>
          <a:p>
            <a:pPr lvl="1" eaLnBrk="0" hangingPunct="0"/>
            <a:endParaRPr lang="pl-PL" sz="2400" i="0"/>
          </a:p>
        </p:txBody>
      </p:sp>
      <p:sp>
        <p:nvSpPr>
          <p:cNvPr id="217100" name="Rectangle 12"/>
          <p:cNvSpPr>
            <a:spLocks noChangeArrowheads="1"/>
          </p:cNvSpPr>
          <p:nvPr/>
        </p:nvSpPr>
        <p:spPr bwMode="auto">
          <a:xfrm>
            <a:off x="0" y="7402513"/>
            <a:ext cx="9144000" cy="822325"/>
          </a:xfrm>
          <a:prstGeom prst="rect">
            <a:avLst/>
          </a:prstGeom>
          <a:noFill/>
          <a:ln w="9525">
            <a:noFill/>
            <a:miter lim="800000"/>
            <a:headEnd/>
            <a:tailEnd/>
          </a:ln>
        </p:spPr>
        <p:txBody>
          <a:bodyPr lIns="206310">
            <a:spAutoFit/>
          </a:bodyPr>
          <a:lstStyle/>
          <a:p>
            <a:endParaRPr lang="pl-PL" sz="2400" i="0"/>
          </a:p>
          <a:p>
            <a:pPr lvl="1" eaLnBrk="0" hangingPunct="0"/>
            <a:endParaRPr lang="pl-PL" sz="2400" i="0"/>
          </a:p>
        </p:txBody>
      </p:sp>
      <p:sp>
        <p:nvSpPr>
          <p:cNvPr id="217101" name="Rectangle 13"/>
          <p:cNvSpPr>
            <a:spLocks noChangeArrowheads="1"/>
          </p:cNvSpPr>
          <p:nvPr/>
        </p:nvSpPr>
        <p:spPr bwMode="auto">
          <a:xfrm>
            <a:off x="457200" y="4343400"/>
            <a:ext cx="8229600" cy="2185214"/>
          </a:xfrm>
          <a:prstGeom prst="rect">
            <a:avLst/>
          </a:prstGeom>
          <a:noFill/>
          <a:ln w="9525">
            <a:noFill/>
            <a:miter lim="800000"/>
            <a:headEnd/>
            <a:tailEnd/>
          </a:ln>
        </p:spPr>
        <p:txBody>
          <a:bodyPr lIns="206310">
            <a:spAutoFit/>
          </a:bodyPr>
          <a:lstStyle/>
          <a:p>
            <a:r>
              <a:rPr lang="pl-PL" sz="1400" b="1" i="0" dirty="0">
                <a:solidFill>
                  <a:schemeClr val="accent1">
                    <a:lumMod val="75000"/>
                  </a:schemeClr>
                </a:solidFill>
                <a:latin typeface="Arial" pitchFamily="34" charset="0"/>
              </a:rPr>
              <a:t>a) jedno lub dwa czerwone światła - wyjście zabronione,</a:t>
            </a:r>
          </a:p>
          <a:p>
            <a:pPr eaLnBrk="0" hangingPunct="0"/>
            <a:r>
              <a:rPr lang="pl-PL" sz="1400" b="1" i="0" dirty="0">
                <a:solidFill>
                  <a:schemeClr val="accent1">
                    <a:lumMod val="75000"/>
                  </a:schemeClr>
                </a:solidFill>
                <a:latin typeface="Arial" pitchFamily="34" charset="0"/>
              </a:rPr>
              <a:t>b) jedno lub dwa zielone światła - wyjście dozwolone.</a:t>
            </a:r>
          </a:p>
          <a:p>
            <a:pPr eaLnBrk="0" hangingPunct="0"/>
            <a:r>
              <a:rPr lang="pl-PL" sz="1400" b="1" i="0" dirty="0">
                <a:solidFill>
                  <a:schemeClr val="accent1">
                    <a:lumMod val="75000"/>
                  </a:schemeClr>
                </a:solidFill>
                <a:latin typeface="Arial" pitchFamily="34" charset="0"/>
              </a:rPr>
              <a:t>3. Jedno lub dwa czerwone światła określone w ust. 1 i 2 mogą być zastąpione tablicą znaku żeglugowego zakazu A.1, Jedno lub dwa zielone światła określone w ust. 1 i 2 mogą być zastąpione tablicą znaku żeglugowego informacyjnego E.1</a:t>
            </a:r>
          </a:p>
          <a:p>
            <a:pPr eaLnBrk="0" hangingPunct="0"/>
            <a:endParaRPr lang="pl-PL" sz="1400" b="1" i="0" dirty="0">
              <a:solidFill>
                <a:schemeClr val="accent1">
                  <a:lumMod val="75000"/>
                </a:schemeClr>
              </a:solidFill>
              <a:latin typeface="Arial" pitchFamily="34" charset="0"/>
            </a:endParaRPr>
          </a:p>
          <a:p>
            <a:pPr eaLnBrk="0" hangingPunct="0"/>
            <a:r>
              <a:rPr lang="pl-PL" sz="1400" b="1" i="0" dirty="0">
                <a:solidFill>
                  <a:schemeClr val="accent1">
                    <a:lumMod val="75000"/>
                  </a:schemeClr>
                </a:solidFill>
                <a:latin typeface="Arial" pitchFamily="34" charset="0"/>
              </a:rPr>
              <a:t>4. Przy braku sygnalizacji wizualnej wejście lub wyjście ze śluzy, bez wyraźnego wskazania przez obsługę śluzy, jest zabronione.</a:t>
            </a:r>
          </a:p>
          <a:p>
            <a:pPr eaLnBrk="0" hangingPunct="0"/>
            <a:endParaRPr lang="pl-PL" sz="2400" b="1" i="0" dirty="0"/>
          </a:p>
        </p:txBody>
      </p:sp>
    </p:spTree>
    <p:extLst>
      <p:ext uri="{BB962C8B-B14F-4D97-AF65-F5344CB8AC3E}">
        <p14:creationId xmlns="" xmlns:p14="http://schemas.microsoft.com/office/powerpoint/2010/main" val="340024973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1229</Words>
  <Application>Microsoft Office PowerPoint</Application>
  <PresentationFormat>Pokaz na ekranie (4:3)</PresentationFormat>
  <Paragraphs>75</Paragraphs>
  <Slides>9</Slides>
  <Notes>0</Notes>
  <HiddenSlides>0</HiddenSlides>
  <MMClips>0</MMClips>
  <ScaleCrop>false</ScaleCrop>
  <HeadingPairs>
    <vt:vector size="4" baseType="variant">
      <vt:variant>
        <vt:lpstr>Motyw</vt:lpstr>
      </vt:variant>
      <vt:variant>
        <vt:i4>1</vt:i4>
      </vt:variant>
      <vt:variant>
        <vt:lpstr>Tytuły slajdów</vt:lpstr>
      </vt:variant>
      <vt:variant>
        <vt:i4>9</vt:i4>
      </vt:variant>
    </vt:vector>
  </HeadingPairs>
  <TitlesOfParts>
    <vt:vector size="10" baseType="lpstr">
      <vt:lpstr>Motyw pakietu Office</vt:lpstr>
      <vt:lpstr>ZASADY RUCHU ŻEGLUGOWEGO</vt:lpstr>
      <vt:lpstr>MIJANIE, WYPRZEDZANIE, KURSY                    PRZECINAJĄCE SIĘ</vt:lpstr>
      <vt:lpstr>KURSY PRZECINAJĄCE SIĘ</vt:lpstr>
      <vt:lpstr>MIJANIE</vt:lpstr>
      <vt:lpstr>WYPRZEDZANIE</vt:lpstr>
      <vt:lpstr>ZAWRACANIE</vt:lpstr>
      <vt:lpstr>Slajd 7</vt:lpstr>
      <vt:lpstr>Slajd 8</vt:lpstr>
      <vt:lpstr>ŚLUZOWANIE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1</dc:creator>
  <cp:lastModifiedBy>1</cp:lastModifiedBy>
  <cp:revision>4</cp:revision>
  <dcterms:created xsi:type="dcterms:W3CDTF">2022-08-07T19:44:09Z</dcterms:created>
  <dcterms:modified xsi:type="dcterms:W3CDTF">2022-08-07T20:18:59Z</dcterms:modified>
</cp:coreProperties>
</file>