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5677-90AE-4E85-B068-33F3ADB8642E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6F-0A6B-4EA9-8521-7F0D1E6799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5677-90AE-4E85-B068-33F3ADB8642E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6F-0A6B-4EA9-8521-7F0D1E6799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5677-90AE-4E85-B068-33F3ADB8642E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6F-0A6B-4EA9-8521-7F0D1E6799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5677-90AE-4E85-B068-33F3ADB8642E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6F-0A6B-4EA9-8521-7F0D1E6799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5677-90AE-4E85-B068-33F3ADB8642E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6F-0A6B-4EA9-8521-7F0D1E6799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5677-90AE-4E85-B068-33F3ADB8642E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6F-0A6B-4EA9-8521-7F0D1E6799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5677-90AE-4E85-B068-33F3ADB8642E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6F-0A6B-4EA9-8521-7F0D1E6799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5677-90AE-4E85-B068-33F3ADB8642E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6F-0A6B-4EA9-8521-7F0D1E6799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5677-90AE-4E85-B068-33F3ADB8642E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6F-0A6B-4EA9-8521-7F0D1E6799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5677-90AE-4E85-B068-33F3ADB8642E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6F-0A6B-4EA9-8521-7F0D1E6799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5677-90AE-4E85-B068-33F3ADB8642E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6F-0A6B-4EA9-8521-7F0D1E6799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5677-90AE-4E85-B068-33F3ADB8642E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8D6F-0A6B-4EA9-8521-7F0D1E67992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Hubert\Pulpit\ZNAKI%20&#379;EGLUGOWE_pliki\zsr_ogr01.png" TargetMode="External"/><Relationship Id="rId7" Type="http://schemas.openxmlformats.org/officeDocument/2006/relationships/image" Target="file:///C:\Documents%20and%20Settings\Hubert\Pulpit\ZNAKI%20&#379;EGLUGOWE_pliki\zsr_ogr03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file:///C:\Documents%20and%20Settings\Hubert\Pulpit\ZNAKI%20&#379;EGLUGOWE_pliki\zsr_ogr02.png" TargetMode="Externa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Hubert\Pulpit\ZNAKI%20&#379;EGLUGOWE_pliki\zsr_ogr04.png" TargetMode="External"/><Relationship Id="rId7" Type="http://schemas.openxmlformats.org/officeDocument/2006/relationships/image" Target="file:///C:\Documents%20and%20Settings\Hubert\Pulpit\ZNAKI%20&#379;EGLUGOWE_pliki\zsr_ogr06.png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file:///C:\Documents%20and%20Settings\Hubert\Pulpit\ZNAKI%20&#379;EGLUGOWE_pliki\zsr_ogr05.png" TargetMode="Externa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Locja i oznakowanie na szlakach wodnych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50900"/>
          </a:xfrm>
        </p:spPr>
        <p:txBody>
          <a:bodyPr/>
          <a:lstStyle/>
          <a:p>
            <a:pPr eaLnBrk="1" hangingPunct="1"/>
            <a:r>
              <a:rPr lang="pl-PL" sz="3200" b="1" dirty="0" smtClean="0">
                <a:solidFill>
                  <a:srgbClr val="FF0000"/>
                </a:solidFill>
              </a:rPr>
              <a:t>ZNAKI ZAKAZU</a:t>
            </a: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00213"/>
            <a:ext cx="2879725" cy="4537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500315" y="171574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sz="1800" i="0">
              <a:latin typeface="Arial" pitchFamily="34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139952" y="1787181"/>
            <a:ext cx="42687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i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ZNAK OGÓLNY ZAKAZU PRZEJŚCIA </a:t>
            </a:r>
          </a:p>
          <a:p>
            <a:endParaRPr lang="pl-PL" sz="1800" b="1" i="0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r>
              <a:rPr lang="pl-PL" sz="1800" b="1" i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/ TABLICA LUB CZERWONE ŚWIATŁO LUB CZERWONE FLAGI /</a:t>
            </a:r>
          </a:p>
          <a:p>
            <a:r>
              <a:rPr lang="pl-PL" sz="1800" b="1" i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DWIE TABLICE, DWA ŚWIATŁA LUB DWIE FLAGI UMIESZCZONE JEDNA NAD DRUGĄ OZNACZAJĄ DŁUGOTRWAŁY ZAKAZ PRZEJŚCIA</a:t>
            </a:r>
          </a:p>
        </p:txBody>
      </p:sp>
    </p:spTree>
    <p:extLst>
      <p:ext uri="{BB962C8B-B14F-4D97-AF65-F5344CB8AC3E}">
        <p14:creationId xmlns="" xmlns:p14="http://schemas.microsoft.com/office/powerpoint/2010/main" val="3967800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zsr_zak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381" y="908720"/>
            <a:ext cx="936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411413" y="1065698"/>
            <a:ext cx="48053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l-PL" sz="1800" b="1" i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ZAKAZ MIJANIA I WYPRZEDZANIA WSZYSTKICH STATKÓW. </a:t>
            </a:r>
          </a:p>
        </p:txBody>
      </p:sp>
      <p:pic>
        <p:nvPicPr>
          <p:cNvPr id="92166" name="Picture 6" descr="zsr_zak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380" y="2108561"/>
            <a:ext cx="936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7" descr="zsr_zak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284984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2411414" y="2078696"/>
            <a:ext cx="568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l-PL" sz="1800" b="1" i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ZAKAZ WZAJEMNEGO WYPRZEDZANIA SIĘ POCIĄGÓW HOLOWNICZYCH, ZESTAWÓW PCHANYCH I ZESPOŁÓW SPRZĘŻONYCH. </a:t>
            </a: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2411413" y="3222160"/>
            <a:ext cx="56895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l-PL" sz="1800" b="1" i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ZAKAZ POSTOJU (ZAKAZ KOTWICZENIA LUB CUMOWANIA) PO TEJ STRONIE SZLAKU ŻEGLOWNEGO, PO KTÓREJ STOI ZNAK </a:t>
            </a:r>
          </a:p>
        </p:txBody>
      </p:sp>
      <p:pic>
        <p:nvPicPr>
          <p:cNvPr id="92170" name="Picture 10" descr="zsr_zak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50850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2411413" y="4409192"/>
            <a:ext cx="5832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33400" algn="l"/>
              </a:tabLst>
            </a:pPr>
            <a:r>
              <a:rPr lang="pl-PL" sz="1800" b="1" i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ZAKAZ POSTOJU W ODSTĘPIE WSKAZANYM NA TYM ZNAKU W METRACH (POCZĄWSZY OD ZNAKU). </a:t>
            </a:r>
            <a:endParaRPr lang="pl-PL" sz="1800" b="1" i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>
              <a:tabLst>
                <a:tab pos="533400" algn="l"/>
              </a:tabLst>
            </a:pPr>
            <a:endParaRPr lang="pl-PL" sz="1800" b="1" i="0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92172" name="Picture 12" descr="zsr_zak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040" y="5805264"/>
            <a:ext cx="936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3" name="Rectangle 13"/>
          <p:cNvSpPr>
            <a:spLocks noChangeArrowheads="1"/>
          </p:cNvSpPr>
          <p:nvPr/>
        </p:nvSpPr>
        <p:spPr bwMode="auto">
          <a:xfrm flipH="1">
            <a:off x="2195513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i="0">
                <a:latin typeface="Arial" pitchFamily="34" charset="0"/>
              </a:rPr>
              <a:t>. </a:t>
            </a:r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2411413" y="5396617"/>
            <a:ext cx="67325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l-PL" sz="1800" b="1" i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r>
              <a:rPr lang="pl-PL" sz="1800" b="1" i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ZAKAZ </a:t>
            </a:r>
            <a:r>
              <a:rPr lang="pl-PL" sz="1800" b="1" i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KOTWICZENIA LUB WLECZENIA KOTWIC, ŁAŃCUCHÓW ALBO LIN PO TEJ STRONIE SZLAKU ŻEGLOWNEGO, PO KTÓREJ STOI ZNAK. </a:t>
            </a:r>
          </a:p>
        </p:txBody>
      </p:sp>
    </p:spTree>
    <p:extLst>
      <p:ext uri="{BB962C8B-B14F-4D97-AF65-F5344CB8AC3E}">
        <p14:creationId xmlns="" xmlns:p14="http://schemas.microsoft.com/office/powerpoint/2010/main" val="183153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zsr_zak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9366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2383598" y="696119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ZAKAZ CUMOWANIA DO BRZEGU PO TEJ STRONIE SZLAKU ŻEGLOWNEGO, PO KTÓREJ STOI ZNAK. </a:t>
            </a:r>
          </a:p>
        </p:txBody>
      </p:sp>
      <p:pic>
        <p:nvPicPr>
          <p:cNvPr id="93188" name="Picture 4" descr="zsr_zak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6287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2411413" y="1965325"/>
            <a:ext cx="320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ZAKAZ ZAWRACANIA </a:t>
            </a:r>
          </a:p>
        </p:txBody>
      </p:sp>
      <p:pic>
        <p:nvPicPr>
          <p:cNvPr id="93190" name="Picture 6" descr="zsr_zak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7082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2411413" y="2908300"/>
            <a:ext cx="5268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ZAKAZ WYTWARZANIA WYSOKIEJ FALI LUB ZJAWISKA PRZYSSAWANIA </a:t>
            </a:r>
          </a:p>
        </p:txBody>
      </p:sp>
      <p:pic>
        <p:nvPicPr>
          <p:cNvPr id="93192" name="Picture 8" descr="zsr_zak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86080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2411413" y="411638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ZAKAZ RUCHU STATKÓW MOTOROWYCH. </a:t>
            </a:r>
          </a:p>
        </p:txBody>
      </p:sp>
      <p:pic>
        <p:nvPicPr>
          <p:cNvPr id="93194" name="Picture 10" descr="zsr_zak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501332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2411413" y="5043488"/>
            <a:ext cx="6284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ZAKAZ RUCHU STATKÓW SPORTOWYCH LUB SPACEROWYCH ORAZ INNYCH MAŁYCH STATKÓW. </a:t>
            </a:r>
          </a:p>
        </p:txBody>
      </p:sp>
    </p:spTree>
    <p:extLst>
      <p:ext uri="{BB962C8B-B14F-4D97-AF65-F5344CB8AC3E}">
        <p14:creationId xmlns="" xmlns:p14="http://schemas.microsoft.com/office/powerpoint/2010/main" val="1679136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zsr_zak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936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2484438" y="619125"/>
            <a:ext cx="4249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ZAKAZ UPRAWIANIA NARCIARSTWA WODNEGO. </a:t>
            </a:r>
          </a:p>
        </p:txBody>
      </p:sp>
      <p:pic>
        <p:nvPicPr>
          <p:cNvPr id="94212" name="Picture 4" descr="zsr_zak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628775"/>
            <a:ext cx="936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2411413" y="1870075"/>
            <a:ext cx="568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ZAKAZ PŁYWANIA STATKÓW ŻAGLOWYCH</a:t>
            </a:r>
            <a:r>
              <a:rPr lang="pl-PL" sz="1800" i="0">
                <a:solidFill>
                  <a:srgbClr val="0070C0"/>
                </a:solidFill>
                <a:latin typeface="Arial" pitchFamily="34" charset="0"/>
              </a:rPr>
              <a:t>. </a:t>
            </a:r>
          </a:p>
        </p:txBody>
      </p:sp>
      <p:pic>
        <p:nvPicPr>
          <p:cNvPr id="94214" name="Picture 6" descr="zsr_zak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7082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2411413" y="2727325"/>
            <a:ext cx="5905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ZAKAZ PŁYWANIA STATKÓW, KTÓRE NIE SĄ STATKAMI O NAPĘDZIE MOTOROWYM ANI ŻAGLOWYM. </a:t>
            </a:r>
          </a:p>
        </p:txBody>
      </p:sp>
      <p:pic>
        <p:nvPicPr>
          <p:cNvPr id="94216" name="Picture 8" descr="zsr_zak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86080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2411413" y="4159250"/>
            <a:ext cx="518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ZAKAZ PŁYWANIA NA DESCE Z ŻAGLEM. </a:t>
            </a:r>
          </a:p>
        </p:txBody>
      </p:sp>
      <p:pic>
        <p:nvPicPr>
          <p:cNvPr id="94218" name="Picture 10" descr="zsr_zak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501332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2411413" y="4999038"/>
            <a:ext cx="58324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 dirty="0">
                <a:solidFill>
                  <a:srgbClr val="0070C0"/>
                </a:solidFill>
                <a:latin typeface="Arial" pitchFamily="34" charset="0"/>
              </a:rPr>
              <a:t>KONIEC STREFY ROZWIJANIA DUŻYCH PRĘDKOŚCI PRZEZ STATKI SPORTOWE I TURYSTYCZNE. </a:t>
            </a:r>
          </a:p>
        </p:txBody>
      </p:sp>
    </p:spTree>
    <p:extLst>
      <p:ext uri="{BB962C8B-B14F-4D97-AF65-F5344CB8AC3E}">
        <p14:creationId xmlns="" xmlns:p14="http://schemas.microsoft.com/office/powerpoint/2010/main" val="3671841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9366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3132138" y="692150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i="0" dirty="0">
                <a:solidFill>
                  <a:srgbClr val="0070C0"/>
                </a:solidFill>
                <a:latin typeface="Arial" pitchFamily="34" charset="0"/>
              </a:rPr>
              <a:t>ZAKAZ RUCHU SKUTERÓW WODNYCH</a:t>
            </a:r>
          </a:p>
        </p:txBody>
      </p:sp>
      <p:pic>
        <p:nvPicPr>
          <p:cNvPr id="95236" name="Picture 4" descr="zsr_zak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6287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3132138" y="1706563"/>
            <a:ext cx="4535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ZAKAZ WODOWANIA I WYCIĄGANIA STATKÓW NA BRZEG. </a:t>
            </a:r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924175"/>
            <a:ext cx="1584325" cy="936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292600"/>
            <a:ext cx="1584325" cy="1247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3132138" y="2924175"/>
            <a:ext cx="4895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ZAKAZ PRZEJŚCIA POZA SKRAJNIĄ OKREŚLONĄ TABLICAMI /POD MOSTEM, PRZEZ JAZ /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3132138" y="4581525"/>
            <a:ext cx="4824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ZAKAZ PRZEJŚCIA – PRZYGOTOWAĆ SIĘ DO WEJŚCIA LUB PRZEJŚCIA</a:t>
            </a:r>
          </a:p>
        </p:txBody>
      </p:sp>
    </p:spTree>
    <p:extLst>
      <p:ext uri="{BB962C8B-B14F-4D97-AF65-F5344CB8AC3E}">
        <p14:creationId xmlns="" xmlns:p14="http://schemas.microsoft.com/office/powerpoint/2010/main" val="3140078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pl-PL" sz="3200" b="1" dirty="0" smtClean="0">
                <a:solidFill>
                  <a:srgbClr val="FF0000"/>
                </a:solidFill>
              </a:rPr>
              <a:t>ZNAKI NAKAZU</a:t>
            </a:r>
          </a:p>
        </p:txBody>
      </p:sp>
      <p:pic>
        <p:nvPicPr>
          <p:cNvPr id="96259" name="Picture 3" descr="zsr_nak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9366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2411413" y="1325563"/>
            <a:ext cx="488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NAKAZ JAZDY W KIERUNKU WSKAZANYM PRZEZ STRZAŁKĘ. </a:t>
            </a:r>
          </a:p>
        </p:txBody>
      </p:sp>
      <p:pic>
        <p:nvPicPr>
          <p:cNvPr id="96261" name="Picture 5" descr="zsr_nak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20503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2411413" y="2189163"/>
            <a:ext cx="52562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NAKAZ JAZDY PO TEJ STRONIE SZLAKU ŻEGLOWNEGO, KTÓRA LEŻY Z LEWEJ STRONY BURTY.</a:t>
            </a:r>
            <a:r>
              <a:rPr lang="pl-PL" sz="1800" i="0">
                <a:solidFill>
                  <a:srgbClr val="0070C0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96263" name="Picture 7" descr="zsr_nak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357563"/>
            <a:ext cx="9366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2411413" y="3438525"/>
            <a:ext cx="48974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NAKAZ JAZDY PO TEJ STRONIE SZLAKU ŻEGLOWNEGO, KTÓRA LEŻY PO PRAWEJ STRONIE BURTY. </a:t>
            </a:r>
          </a:p>
        </p:txBody>
      </p:sp>
      <p:pic>
        <p:nvPicPr>
          <p:cNvPr id="96265" name="Picture 9" descr="zsr_nak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50850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2411413" y="4652963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NAKAZ TRZYMANIA SIĘ TEJ STRONY SZLAKU ŻEGLOWNEGO, KTÓRA LEŻY PO LEWEJ BURCIE. </a:t>
            </a:r>
          </a:p>
        </p:txBody>
      </p:sp>
      <p:pic>
        <p:nvPicPr>
          <p:cNvPr id="96267" name="Picture 11" descr="zsr_nak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566102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2411413" y="5630863"/>
            <a:ext cx="6264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 dirty="0">
                <a:solidFill>
                  <a:srgbClr val="0070C0"/>
                </a:solidFill>
                <a:latin typeface="Arial" pitchFamily="34" charset="0"/>
              </a:rPr>
              <a:t>NAKAZ TRZYMANIA SIĘ TEJ STRONY SZLAKU ŻEGLOWNEGO, KTÓRA LEŻY PO PRAWEJ BURCIE STATKU. </a:t>
            </a:r>
          </a:p>
        </p:txBody>
      </p:sp>
    </p:spTree>
    <p:extLst>
      <p:ext uri="{BB962C8B-B14F-4D97-AF65-F5344CB8AC3E}">
        <p14:creationId xmlns="" xmlns:p14="http://schemas.microsoft.com/office/powerpoint/2010/main" val="2923129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zsr_nak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936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2411413" y="490538"/>
            <a:ext cx="50403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NAKAZ PRZECHODZENIA NA STRONĘ SZLAKU ŻEGLOWNEGO, KTÓRA ZNAJDUJE SIĘ Z LEWEJ BURTY STATKU. </a:t>
            </a:r>
          </a:p>
        </p:txBody>
      </p:sp>
      <p:pic>
        <p:nvPicPr>
          <p:cNvPr id="97284" name="Picture 4" descr="zsr_nak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628775"/>
            <a:ext cx="936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2339975" y="1598613"/>
            <a:ext cx="5111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NAKAZ PRZECHODZENIA NA STRONĘ SZLAKU ŻEGLOWNEGO, KTÓRA ZNAJDUJE SIĘ Z PRAWEJ BURTY STATKU. </a:t>
            </a:r>
          </a:p>
        </p:txBody>
      </p:sp>
      <p:pic>
        <p:nvPicPr>
          <p:cNvPr id="97286" name="Picture 6" descr="zsr_nak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708275"/>
            <a:ext cx="936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2411413" y="2790825"/>
            <a:ext cx="5389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NAKAZ ZATRZYMANIA SIĘ W WARUNKACH OKREŚLONYCH PRZEPISAMI</a:t>
            </a:r>
            <a:r>
              <a:rPr lang="pl-PL" sz="1800" i="0">
                <a:solidFill>
                  <a:srgbClr val="0070C0"/>
                </a:solidFill>
                <a:latin typeface="Arial" pitchFamily="34" charset="0"/>
              </a:rPr>
              <a:t>. </a:t>
            </a:r>
          </a:p>
        </p:txBody>
      </p:sp>
      <p:pic>
        <p:nvPicPr>
          <p:cNvPr id="97288" name="Picture 8" descr="zsr_nak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789363"/>
            <a:ext cx="9366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411413" y="4011786"/>
            <a:ext cx="5434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NAKAZ NIE PRZEKRACZANIA PODANEJ NA TABLICY PRĘDKOŚCI W KM/H. </a:t>
            </a:r>
          </a:p>
        </p:txBody>
      </p:sp>
      <p:pic>
        <p:nvPicPr>
          <p:cNvPr id="97290" name="Picture 10" descr="zsr_nak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941888"/>
            <a:ext cx="9366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444750" y="5236448"/>
            <a:ext cx="540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NAKAZ NADANIA SYGNAŁU DŹWIĘKOWEGO </a:t>
            </a:r>
          </a:p>
        </p:txBody>
      </p:sp>
    </p:spTree>
    <p:extLst>
      <p:ext uri="{BB962C8B-B14F-4D97-AF65-F5344CB8AC3E}">
        <p14:creationId xmlns="" xmlns:p14="http://schemas.microsoft.com/office/powerpoint/2010/main" val="805379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zsr_nak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9366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411413" y="839788"/>
            <a:ext cx="3617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NAKAZ ZWIĘKSZENIA UWAGI. </a:t>
            </a:r>
          </a:p>
        </p:txBody>
      </p:sp>
      <p:pic>
        <p:nvPicPr>
          <p:cNvPr id="98308" name="Picture 4" descr="zsr_nak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6287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411413" y="1647825"/>
            <a:ext cx="59769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NAKAZ ZACHOWANIA SZCZEGÓLNEJ OSTROŻNOŚCI PRZY PRZECINANIU GŁÓWNEJ DROGI WODNEJ. </a:t>
            </a:r>
          </a:p>
        </p:txBody>
      </p:sp>
      <p:pic>
        <p:nvPicPr>
          <p:cNvPr id="98310" name="Picture 6" descr="zsr_nak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7082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2411413" y="2779713"/>
            <a:ext cx="59769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NAKAZ ZACHOWANIA SZCZEGÓLNEJ OSTROŻNOŚCI</a:t>
            </a:r>
            <a:r>
              <a:rPr lang="pl-PL" sz="1800" i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PRZY WYPŁYWANIU NA GŁÓWNĄ DROGĘ WODNĄ. </a:t>
            </a:r>
          </a:p>
        </p:txBody>
      </p:sp>
      <p:pic>
        <p:nvPicPr>
          <p:cNvPr id="98312" name="Picture 8" descr="zsr_nak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789363"/>
            <a:ext cx="9366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2411413" y="3822700"/>
            <a:ext cx="59864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NAKAZ PROWADZENIA NASŁUCHU RADIOTELEFONICZNEGO NA WSKAZANYM KANALE. </a:t>
            </a:r>
          </a:p>
        </p:txBody>
      </p:sp>
      <p:pic>
        <p:nvPicPr>
          <p:cNvPr id="9831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5013325"/>
            <a:ext cx="936625" cy="86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2411413" y="5176838"/>
            <a:ext cx="138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i="0">
                <a:solidFill>
                  <a:srgbClr val="0070C0"/>
                </a:solidFill>
                <a:latin typeface="Arial" pitchFamily="34" charset="0"/>
              </a:rPr>
              <a:t>NA</a:t>
            </a: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2392363" y="5032375"/>
            <a:ext cx="62118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NAKAZ ZMIANY KURSU LUB PRĘDKOŚCI PRZEZ</a:t>
            </a:r>
          </a:p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STATKI IDĄCE GŁÓWNĄ DROGĄ GDY Z PORTU</a:t>
            </a:r>
          </a:p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LUB BOCZNEJ DROGI WODNEJ WYCHODZĄ  STATKI</a:t>
            </a:r>
          </a:p>
        </p:txBody>
      </p:sp>
    </p:spTree>
    <p:extLst>
      <p:ext uri="{BB962C8B-B14F-4D97-AF65-F5344CB8AC3E}">
        <p14:creationId xmlns="" xmlns:p14="http://schemas.microsoft.com/office/powerpoint/2010/main" val="2642085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838200"/>
          </a:xfrm>
        </p:spPr>
        <p:txBody>
          <a:bodyPr/>
          <a:lstStyle/>
          <a:p>
            <a:pPr eaLnBrk="1" hangingPunct="1"/>
            <a:r>
              <a:rPr lang="pl-PL" sz="3200" b="1" dirty="0" smtClean="0">
                <a:solidFill>
                  <a:srgbClr val="FF0000"/>
                </a:solidFill>
              </a:rPr>
              <a:t>ZNAKI OGRANICZENIA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430530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99332" name="Picture 4" descr="C:\Documents and Settings\Hubert\Pulpit\ZNAKI ŻEGLUGOWE_pliki\zsr_ogr01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62000" y="1524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2286000" y="1600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OGRANICZENIE ŻEGLUGI, NALEŻY BEZWZGLĘDNIE SIĘ Z NIM ZAPOZNAĆ</a:t>
            </a:r>
            <a:endParaRPr lang="pl-PL" sz="1800" b="1" i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430530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99335" name="Picture 7" descr="C:\Documents and Settings\Hubert\Pulpit\ZNAKI ŻEGLUGOWE_pliki\zsr_ogr02.pn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62000" y="3276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2286000" y="34290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OGRANICZENIE SZEROKOŚCI SZLAKU ŻEGLOWNEGO</a:t>
            </a:r>
            <a:r>
              <a:rPr lang="pl-PL" sz="1800" i="0">
                <a:solidFill>
                  <a:srgbClr val="0070C0"/>
                </a:solidFill>
                <a:cs typeface="Times New Roman" pitchFamily="18" charset="0"/>
              </a:rPr>
              <a:t>.</a:t>
            </a:r>
            <a:r>
              <a:rPr lang="pl-PL" sz="1800" i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430530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99338" name="Picture 10" descr="C:\Documents and Settings\Hubert\Pulpit\ZNAKI ŻEGLUGOWE_pliki\zsr_ogr03.pn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762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2286000" y="5334000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OGRANICZENIE GŁĘBOKOŚCI</a:t>
            </a:r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8638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430530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00355" name="Picture 3" descr="C:\Documents and Settings\Hubert\Pulpit\ZNAKI ŻEGLUGOWE_pliki\zsr_ogr04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62000" y="12954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209800" y="1295400"/>
            <a:ext cx="563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OGRANICZENIE PRZEŚWITU NAD POWIERZCHNIĄ WODY. (W METRACH PRZY NAJWYŻSZYM STANIE WODY)</a:t>
            </a:r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430530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00358" name="Picture 6" descr="C:\Documents and Settings\Hubert\Pulpit\ZNAKI ŻEGLUGOWE_pliki\zsr_ogr05.pn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62000" y="31242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2209800" y="3124200"/>
            <a:ext cx="6629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OGRANICZENIE ODLEGŁOŚCI PRZEPŁYWU STATKÓW OD LEWEGO BRZEGU - ODLEGŁOŚĆ OD SZLAKU ŻEGLOWNEGO W METRACH</a:t>
            </a:r>
            <a:r>
              <a:rPr lang="pl-PL" sz="1800" i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.</a:t>
            </a:r>
            <a:r>
              <a:rPr lang="pl-PL" sz="1800" i="0">
                <a:solidFill>
                  <a:srgbClr val="0070C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430530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00361" name="Picture 9" descr="C:\Documents and Settings\Hubert\Pulpit\ZNAKI ŻEGLUGOWE_pliki\zsr_ogr06.pn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762000" y="48006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2209800" y="4876800"/>
            <a:ext cx="693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OGRANICZENIE ODLEGŁOŚCI PRZEPŁYWU STATKÓW OD PRAWEGO BRZEGU - ODLEGŁOŚĆ OD SZLAKU ŻEGLOWNEGO W METRACH</a:t>
            </a:r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109622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</a:rPr>
              <a:t>NAWIGACJA PO JEZIORACH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3528" y="1447800"/>
            <a:ext cx="864095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1600" b="1" i="0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r>
              <a:rPr lang="pl-PL" sz="1600" b="1" i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MANEWRY DOBIJANIA DO POMOSTÓW I OBIEKTÓW STARAMY SIĘ</a:t>
            </a:r>
          </a:p>
          <a:p>
            <a:r>
              <a:rPr lang="pl-PL" sz="1600" b="1" i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WYKONYWAĆ </a:t>
            </a:r>
            <a:r>
              <a:rPr lang="pl-PL" sz="1600" b="1" i="0" dirty="0">
                <a:solidFill>
                  <a:srgbClr val="FF0000"/>
                </a:solidFill>
                <a:latin typeface="Arial" pitchFamily="34" charset="0"/>
              </a:rPr>
              <a:t>POD WIATR</a:t>
            </a:r>
            <a:r>
              <a:rPr lang="pl-PL" sz="1600" b="1" i="0" dirty="0" smtClean="0">
                <a:solidFill>
                  <a:srgbClr val="FF0000"/>
                </a:solidFill>
                <a:latin typeface="Arial" pitchFamily="34" charset="0"/>
              </a:rPr>
              <a:t>.</a:t>
            </a:r>
          </a:p>
          <a:p>
            <a:endParaRPr lang="pl-PL" sz="1600" b="1" i="0" dirty="0">
              <a:solidFill>
                <a:srgbClr val="FF0000"/>
              </a:solidFill>
              <a:latin typeface="Arial" pitchFamily="34" charset="0"/>
            </a:endParaRPr>
          </a:p>
          <a:p>
            <a:endParaRPr lang="pl-PL" sz="1600" b="1" i="0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r>
              <a:rPr lang="pl-PL" sz="1600" b="1" i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ŻEGLUGĘ PO JEZIORACH MOŻE UTRUDNIAĆ WYSOKA FALA I SILNY WIATR</a:t>
            </a:r>
            <a:r>
              <a:rPr lang="pl-PL" sz="1600" b="1" i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.</a:t>
            </a:r>
          </a:p>
          <a:p>
            <a:r>
              <a:rPr lang="pl-PL" sz="1600" b="1" i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W </a:t>
            </a:r>
            <a:r>
              <a:rPr lang="pl-PL" sz="1600" b="1" i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TAKICH WARUNKACH POWINNIŚMY: </a:t>
            </a:r>
          </a:p>
          <a:p>
            <a:r>
              <a:rPr lang="pl-PL" sz="1600" b="1" i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                          - ŻEGLOWAĆ POD OSŁONĄ BRZEGU NAWET </a:t>
            </a:r>
          </a:p>
          <a:p>
            <a:r>
              <a:rPr lang="pl-PL" sz="1600" b="1" i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                                      KOSZTEM NADŁOŻENIA DROGI</a:t>
            </a:r>
          </a:p>
          <a:p>
            <a:r>
              <a:rPr lang="pl-PL" sz="1600" b="1" i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                          - PŁYNĄĆ POD FALĘ  Z PRĘDKOŚCIĄ DOSTOSOWANĄ</a:t>
            </a:r>
          </a:p>
          <a:p>
            <a:r>
              <a:rPr lang="pl-PL" sz="1600" b="1" i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                                            DO DŁUGOŚCI FALI</a:t>
            </a:r>
          </a:p>
        </p:txBody>
      </p:sp>
    </p:spTree>
    <p:extLst>
      <p:ext uri="{BB962C8B-B14F-4D97-AF65-F5344CB8AC3E}">
        <p14:creationId xmlns="" xmlns:p14="http://schemas.microsoft.com/office/powerpoint/2010/main" val="6928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647700"/>
          </a:xfrm>
        </p:spPr>
        <p:txBody>
          <a:bodyPr/>
          <a:lstStyle/>
          <a:p>
            <a:pPr eaLnBrk="1" hangingPunct="1"/>
            <a:r>
              <a:rPr lang="pl-PL" sz="3200" b="1" dirty="0" smtClean="0">
                <a:solidFill>
                  <a:srgbClr val="FF0000"/>
                </a:solidFill>
              </a:rPr>
              <a:t>ZNAKI ZALECENIA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268413"/>
            <a:ext cx="1223962" cy="504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276475"/>
            <a:ext cx="1223962" cy="1008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716338"/>
            <a:ext cx="1223962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5373688"/>
            <a:ext cx="1219200" cy="1152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2679700" y="1341438"/>
            <a:ext cx="5173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i="0">
                <a:solidFill>
                  <a:srgbClr val="0070C0"/>
                </a:solidFill>
                <a:latin typeface="Arial" pitchFamily="34" charset="0"/>
              </a:rPr>
              <a:t>ZALECENIE PRZEJŚCIA W OBYDWU KIERUNKACH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2679700" y="2320925"/>
            <a:ext cx="48021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 b="1" i="0">
                <a:solidFill>
                  <a:srgbClr val="0070C0"/>
                </a:solidFill>
                <a:latin typeface="Arial" pitchFamily="34" charset="0"/>
              </a:rPr>
              <a:t>ZALECENIE PRZEJŚCIA W JEDNYM KIERUNKU</a:t>
            </a:r>
          </a:p>
          <a:p>
            <a:r>
              <a:rPr lang="pl-PL" sz="1600" b="1" i="0">
                <a:solidFill>
                  <a:srgbClr val="0070C0"/>
                </a:solidFill>
                <a:latin typeface="Arial" pitchFamily="34" charset="0"/>
              </a:rPr>
              <a:t>(PRZEJŚCIE Z PRZECIWNEGO KIERUNKU</a:t>
            </a:r>
          </a:p>
          <a:p>
            <a:r>
              <a:rPr lang="pl-PL" sz="1600" b="1" i="0">
                <a:solidFill>
                  <a:srgbClr val="0070C0"/>
                </a:solidFill>
                <a:latin typeface="Arial" pitchFamily="34" charset="0"/>
              </a:rPr>
              <a:t>ZABRONIONE)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2679700" y="3905250"/>
            <a:ext cx="4748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 b="1" i="0">
                <a:solidFill>
                  <a:srgbClr val="0070C0"/>
                </a:solidFill>
                <a:latin typeface="Arial" pitchFamily="34" charset="0"/>
              </a:rPr>
              <a:t>ZALECENIE TRZYMANIA SIĘ WE WSKAZANYM</a:t>
            </a:r>
          </a:p>
          <a:p>
            <a:r>
              <a:rPr lang="pl-PL" sz="1600" b="1" i="0">
                <a:solidFill>
                  <a:srgbClr val="0070C0"/>
                </a:solidFill>
                <a:latin typeface="Arial" pitchFamily="34" charset="0"/>
              </a:rPr>
              <a:t>OBSZARZE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2679700" y="5445125"/>
            <a:ext cx="54117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i="0">
                <a:solidFill>
                  <a:srgbClr val="0070C0"/>
                </a:solidFill>
                <a:latin typeface="Arial" pitchFamily="34" charset="0"/>
              </a:rPr>
              <a:t>ZALECENIE PRZEJŚCIA W KIERUNKU OKREŚLONYM</a:t>
            </a:r>
          </a:p>
          <a:p>
            <a:r>
              <a:rPr lang="pl-PL" sz="1600" b="1" i="0">
                <a:solidFill>
                  <a:srgbClr val="0070C0"/>
                </a:solidFill>
                <a:latin typeface="Arial" pitchFamily="34" charset="0"/>
              </a:rPr>
              <a:t>STRZAŁKĄ LUB W NOCY W KIERUNKU ŚWIATŁA </a:t>
            </a:r>
          </a:p>
          <a:p>
            <a:r>
              <a:rPr lang="pl-PL" sz="1600" b="1" i="0">
                <a:solidFill>
                  <a:srgbClr val="0070C0"/>
                </a:solidFill>
                <a:latin typeface="Arial" pitchFamily="34" charset="0"/>
              </a:rPr>
              <a:t>IZOFAZOWEGO</a:t>
            </a:r>
          </a:p>
        </p:txBody>
      </p:sp>
    </p:spTree>
    <p:extLst>
      <p:ext uri="{BB962C8B-B14F-4D97-AF65-F5344CB8AC3E}">
        <p14:creationId xmlns="" xmlns:p14="http://schemas.microsoft.com/office/powerpoint/2010/main" val="348286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719137"/>
          </a:xfrm>
        </p:spPr>
        <p:txBody>
          <a:bodyPr/>
          <a:lstStyle/>
          <a:p>
            <a:pPr eaLnBrk="1" hangingPunct="1"/>
            <a:r>
              <a:rPr lang="pl-PL" sz="3200" b="1" dirty="0" smtClean="0">
                <a:solidFill>
                  <a:srgbClr val="FF0000"/>
                </a:solidFill>
              </a:rPr>
              <a:t>ZNAKI INFORMACYJNE</a:t>
            </a:r>
          </a:p>
        </p:txBody>
      </p:sp>
      <p:pic>
        <p:nvPicPr>
          <p:cNvPr id="102403" name="Picture 3" descr="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68413"/>
            <a:ext cx="1439863" cy="920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132138" y="1539875"/>
            <a:ext cx="5040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ZEZWOLENIE PRZEJŚCIA [ZNAK OGÓLNY]. </a:t>
            </a:r>
          </a:p>
        </p:txBody>
      </p:sp>
      <p:pic>
        <p:nvPicPr>
          <p:cNvPr id="102405" name="Picture 5" descr="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492375"/>
            <a:ext cx="863600" cy="8651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3203575" y="2227263"/>
            <a:ext cx="504031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WSKAZANIE LINII NAPOWIETRZNEJ NAD DROGĄ WODNĄ [LICZBA W PRAWYM DOLNYM ROGU OZNACZA WYSOKOŚĆ LINII NAPOWIETRZNEJ NAD POZIOMEM NAJWYŻSZEJ WODY ŻEGLOWNEJ].</a:t>
            </a:r>
            <a:r>
              <a:rPr lang="pl-PL" sz="1800" i="0">
                <a:solidFill>
                  <a:srgbClr val="0070C0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102407" name="Picture 7" descr="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933825"/>
            <a:ext cx="1223963" cy="8651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3203575" y="41703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JAZ W BLISKIEJ ODLEGŁOŚCI.</a:t>
            </a:r>
            <a:r>
              <a:rPr lang="pl-PL" sz="1800" i="0">
                <a:solidFill>
                  <a:srgbClr val="0070C0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102409" name="Picture 9" descr="e4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5229225"/>
            <a:ext cx="1223963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3203575" y="550545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PROM NA UWIĘZI. </a:t>
            </a:r>
          </a:p>
        </p:txBody>
      </p:sp>
    </p:spTree>
    <p:extLst>
      <p:ext uri="{BB962C8B-B14F-4D97-AF65-F5344CB8AC3E}">
        <p14:creationId xmlns="" xmlns:p14="http://schemas.microsoft.com/office/powerpoint/2010/main" val="498980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e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08050"/>
            <a:ext cx="1296988" cy="7921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132138" y="1177925"/>
            <a:ext cx="547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PROM PRZEMIESZCZAJĄCY SIĘ SWOBODNIE </a:t>
            </a:r>
          </a:p>
        </p:txBody>
      </p:sp>
      <p:pic>
        <p:nvPicPr>
          <p:cNvPr id="103428" name="Picture 4" descr="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989138"/>
            <a:ext cx="93662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3203575" y="2143125"/>
            <a:ext cx="5472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ZEZWOLENIE NA POSTÓJ [NA KOTWICY LUB NA CUMACH PRZY BRZEGU]. </a:t>
            </a:r>
          </a:p>
        </p:txBody>
      </p:sp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213100"/>
            <a:ext cx="1008063" cy="936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3074988" y="3778250"/>
            <a:ext cx="3584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sz="1800" i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3203575" y="3284538"/>
            <a:ext cx="54721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i="0">
                <a:solidFill>
                  <a:srgbClr val="0070C0"/>
                </a:solidFill>
                <a:latin typeface="Arial" pitchFamily="34" charset="0"/>
              </a:rPr>
              <a:t>ZEZWOLENIE NA POSTÓJ NA AKWENIE KTÓREGO SZEROKOŚĆ W METRACH JEST PODANA NA ZNAKU LICZĄC OD MIEJSCA USTAWIENIA ZNAKU</a:t>
            </a:r>
          </a:p>
        </p:txBody>
      </p:sp>
      <p:pic>
        <p:nvPicPr>
          <p:cNvPr id="103433" name="Picture 9" descr="e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508500"/>
            <a:ext cx="1368425" cy="8651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3132138" y="4551363"/>
            <a:ext cx="5761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600" b="1" i="0">
                <a:solidFill>
                  <a:srgbClr val="0070C0"/>
                </a:solidFill>
                <a:latin typeface="Arial" pitchFamily="34" charset="0"/>
              </a:rPr>
              <a:t>ZEZWOLENIE NA POSTÓJ NA AKWENIE OGRANICZONYM ODSTĘPAMI W METRACH, PODANYMI NA ZNAKU, LICZĄC OD MIEJSCA USTAWIENIA ZNAKU. </a:t>
            </a:r>
          </a:p>
        </p:txBody>
      </p:sp>
      <p:pic>
        <p:nvPicPr>
          <p:cNvPr id="103435" name="Picture 11" descr="e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5661025"/>
            <a:ext cx="93662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3132138" y="5640388"/>
            <a:ext cx="5710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ZEZWOLENIE NA POSTÓJ, BURTA PRZY BURCIE, W MAKSYMALNEJ LICZBIE PODANEJ NA ZNAKU. </a:t>
            </a:r>
          </a:p>
        </p:txBody>
      </p:sp>
    </p:spTree>
    <p:extLst>
      <p:ext uri="{BB962C8B-B14F-4D97-AF65-F5344CB8AC3E}">
        <p14:creationId xmlns="" xmlns:p14="http://schemas.microsoft.com/office/powerpoint/2010/main" val="4194843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836613"/>
            <a:ext cx="93662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2670175" y="993775"/>
            <a:ext cx="5214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WSKAZANIE MIEJSCA DO ZAWRACANIA.</a:t>
            </a:r>
            <a:r>
              <a:rPr lang="pl-PL" sz="1800" i="0">
                <a:solidFill>
                  <a:srgbClr val="0070C0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104452" name="Picture 4" descr="e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989138"/>
            <a:ext cx="93662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2627313" y="1939925"/>
            <a:ext cx="6048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SKRZYŻOWANIE Z DROGĄ UZNANĄ ZA BOCZNĄ DROGĘ WODNĄ W STOSUNKU DO DROGI WODNEJ, PO KTÓREJ IDZIE STATEK.</a:t>
            </a:r>
            <a:r>
              <a:rPr lang="pl-PL" sz="1800" i="0">
                <a:solidFill>
                  <a:srgbClr val="0070C0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104454" name="Picture 6" descr="e9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213100"/>
            <a:ext cx="93662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2627313" y="3222625"/>
            <a:ext cx="59769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POŁĄCZENIE Z DROGĄ UZNANĄ ZA BOCZNĄ DROGĘ WODNĄ W STOSUNKU DO DROGI, PO KTÓREJ IDZIE STATEK. </a:t>
            </a:r>
          </a:p>
        </p:txBody>
      </p:sp>
      <p:pic>
        <p:nvPicPr>
          <p:cNvPr id="104456" name="Picture 8" descr="e10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437063"/>
            <a:ext cx="93662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2700338" y="4378325"/>
            <a:ext cx="5832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SKRZYŻOWANIE Z DROGĄ UZNANĄ ZA BOCZNĄ DROGĘ WODNĄ W STOSUNKU DO DROGI, PO KTÓREJ IDZIE STATEK. </a:t>
            </a:r>
          </a:p>
        </p:txBody>
      </p:sp>
      <p:pic>
        <p:nvPicPr>
          <p:cNvPr id="104458" name="Picture 10" descr="e10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5589588"/>
            <a:ext cx="93662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2627313" y="5561013"/>
            <a:ext cx="5905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POŁĄCZENIE Z DROGĄ UZNANĄ ZA GŁÓWNĄ DROGĘ WODNĄ W STOSUNKU DO DROGI, PO KTÓREJ IDZIE STATEK. </a:t>
            </a:r>
          </a:p>
        </p:txBody>
      </p:sp>
    </p:spTree>
    <p:extLst>
      <p:ext uri="{BB962C8B-B14F-4D97-AF65-F5344CB8AC3E}">
        <p14:creationId xmlns="" xmlns:p14="http://schemas.microsoft.com/office/powerpoint/2010/main" val="98314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08050"/>
            <a:ext cx="1008062" cy="8651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411413" y="860425"/>
            <a:ext cx="59769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KONIEC OBOWIĄZYWANIA ZAKAZU LUB NAKAZU ALBO OGRANICZENIA - OBOWIĄZUJE TYLKO W JEDNYM KIERUNKU RUCHU ŻEGLUGOWEGO. </a:t>
            </a: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349500"/>
            <a:ext cx="1008062" cy="876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716338"/>
            <a:ext cx="1008062" cy="936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5300663"/>
            <a:ext cx="1008062" cy="936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2392363" y="2420938"/>
            <a:ext cx="6283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ZEZWOLENIE NA POSTÓJ NA KOTWICY I WLECZENIE</a:t>
            </a:r>
          </a:p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KOTWICY, ŁAŃCUCHA LUB LINY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2411413" y="3881438"/>
            <a:ext cx="561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ZEZWOLENIE NA CUMOWANIE DO BRZEGU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2319338" y="5537200"/>
            <a:ext cx="682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MIEJSCE POSTOJU ZAREZERWOWANE DLA ZAŁADUNKU</a:t>
            </a:r>
          </a:p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I WYŁADUNKU SAMOCHODÓW</a:t>
            </a:r>
          </a:p>
        </p:txBody>
      </p:sp>
    </p:spTree>
    <p:extLst>
      <p:ext uri="{BB962C8B-B14F-4D97-AF65-F5344CB8AC3E}">
        <p14:creationId xmlns="" xmlns:p14="http://schemas.microsoft.com/office/powerpoint/2010/main" val="2814181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e1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158432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2627313" y="454025"/>
            <a:ext cx="65166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ZNAKI SYGNAŁOWE UPRZEDZAJĄCE - JEDNO LUB DWA BIAŁE ŚWIATŁA STAŁE, PRZED PRZESZKODĄ: NALEŻY SIĘ ZATRZYMAĆ, JEŻELI WYMAGAJĄ TEGO PRZEPISY. </a:t>
            </a:r>
          </a:p>
        </p:txBody>
      </p:sp>
      <p:pic>
        <p:nvPicPr>
          <p:cNvPr id="106500" name="Picture 4" descr="e1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00213"/>
            <a:ext cx="1584325" cy="8651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2627313" y="1639888"/>
            <a:ext cx="6337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ZNAKI SYGNAŁOWE UPRZEDZAJĄCE - JEDNO LUB DWA BIAŁE ŚWIATŁA MIGAJĄCE PRZED PRZESZKODĄ: PRZEJŚCIE DOZWOLONE. </a:t>
            </a:r>
          </a:p>
        </p:txBody>
      </p:sp>
      <p:pic>
        <p:nvPicPr>
          <p:cNvPr id="106502" name="Picture 6" descr="e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852738"/>
            <a:ext cx="93662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2627313" y="3246438"/>
            <a:ext cx="4392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MIEJSCE POBORU WODY PITNEJ. </a:t>
            </a:r>
          </a:p>
        </p:txBody>
      </p:sp>
      <p:pic>
        <p:nvPicPr>
          <p:cNvPr id="106504" name="Picture 8" descr="e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005263"/>
            <a:ext cx="936625" cy="9366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2627313" y="4133850"/>
            <a:ext cx="5976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MIEJSCE, W KTÓRYM MOŻNA KORZYSTAĆ Z TELEFONU </a:t>
            </a:r>
          </a:p>
        </p:txBody>
      </p:sp>
      <p:pic>
        <p:nvPicPr>
          <p:cNvPr id="106506" name="Picture 10" descr="e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5229225"/>
            <a:ext cx="93662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2627313" y="5370513"/>
            <a:ext cx="5434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ZEZWOLENIE NA RUCH ŻEGLUGOWY STATKÓW O NAPĘDZIE MECHANICZNYM </a:t>
            </a:r>
          </a:p>
        </p:txBody>
      </p:sp>
    </p:spTree>
    <p:extLst>
      <p:ext uri="{BB962C8B-B14F-4D97-AF65-F5344CB8AC3E}">
        <p14:creationId xmlns="" xmlns:p14="http://schemas.microsoft.com/office/powerpoint/2010/main" val="3746619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e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936625" cy="9350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411413" y="508000"/>
            <a:ext cx="59769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ZEZWOLENIE NA RUCH ŻEGLUGOWY STATKÓW SPORTOWYCH I TURYSTYCZNYCH ORAZ MAŁYCH STATKÓW. </a:t>
            </a:r>
          </a:p>
        </p:txBody>
      </p:sp>
      <p:pic>
        <p:nvPicPr>
          <p:cNvPr id="107524" name="Picture 4" descr="e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73238"/>
            <a:ext cx="936625" cy="9350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2411413" y="1833563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ZEZWOLENIE NA UPRAWIANIE NARCIARSTWA WODNEGO </a:t>
            </a:r>
          </a:p>
        </p:txBody>
      </p:sp>
      <p:pic>
        <p:nvPicPr>
          <p:cNvPr id="107526" name="Picture 6" descr="e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997200"/>
            <a:ext cx="936625" cy="9366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2441575" y="3246438"/>
            <a:ext cx="616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ZEZWOLENIE NA RUCH STATKÓW ŻAGLOWYCH.</a:t>
            </a:r>
            <a:r>
              <a:rPr lang="pl-PL" sz="1800" i="0">
                <a:solidFill>
                  <a:srgbClr val="0070C0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107528" name="Picture 8" descr="e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221163"/>
            <a:ext cx="936625" cy="9366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2411413" y="4386263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ZEZWOLENIE NA RUCH STATKÓW O NAPĘDZIE WIOSŁOWYM </a:t>
            </a:r>
          </a:p>
        </p:txBody>
      </p:sp>
      <p:pic>
        <p:nvPicPr>
          <p:cNvPr id="107530" name="Picture 10" descr="e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5445125"/>
            <a:ext cx="936625" cy="9366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2411413" y="5680075"/>
            <a:ext cx="5976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ZEZWOLENIE NA PŁYWANIE NA DESCE Z ŻAGLEM. </a:t>
            </a:r>
          </a:p>
        </p:txBody>
      </p:sp>
    </p:spTree>
    <p:extLst>
      <p:ext uri="{BB962C8B-B14F-4D97-AF65-F5344CB8AC3E}">
        <p14:creationId xmlns="" xmlns:p14="http://schemas.microsoft.com/office/powerpoint/2010/main" val="3819994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e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865187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2411413" y="555625"/>
            <a:ext cx="6430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 dirty="0">
                <a:solidFill>
                  <a:srgbClr val="0070C0"/>
                </a:solidFill>
                <a:latin typeface="Arial" pitchFamily="34" charset="0"/>
              </a:rPr>
              <a:t>ZEZWOLENIE NA RUCH MAŁYCH STATKÓW SPORTOWYCH I TURYSTYCZNYCH Z DUŻĄ PRĘDKOŚCIĄ</a:t>
            </a:r>
            <a:r>
              <a:rPr lang="pl-PL" sz="1800" i="0" dirty="0">
                <a:solidFill>
                  <a:srgbClr val="0070C0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349500"/>
            <a:ext cx="885825" cy="847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860800"/>
            <a:ext cx="866775" cy="866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2319338" y="2349500"/>
            <a:ext cx="516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ZEZWOLENIE NA WODOWANIE I WCIĄGANIE</a:t>
            </a:r>
          </a:p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STATKÓW NA BRZEG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2319338" y="4097338"/>
            <a:ext cx="546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800" b="1" i="0">
                <a:solidFill>
                  <a:srgbClr val="0070C0"/>
                </a:solidFill>
                <a:latin typeface="Arial" pitchFamily="34" charset="0"/>
              </a:rPr>
              <a:t>ZEZWOLENIE NA RUCH SKUTERÓW WODNYCH</a:t>
            </a:r>
          </a:p>
        </p:txBody>
      </p:sp>
      <p:pic>
        <p:nvPicPr>
          <p:cNvPr id="108552" name="Picture 8" descr="e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5300663"/>
            <a:ext cx="865187" cy="8651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2411413" y="5300663"/>
            <a:ext cx="6553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800" b="1" i="0" dirty="0">
                <a:solidFill>
                  <a:srgbClr val="0070C0"/>
                </a:solidFill>
                <a:latin typeface="Arial" pitchFamily="34" charset="0"/>
              </a:rPr>
              <a:t>WSKAZANIE KANAŁU RADIOTELEFONICZNEGO, NA KTÓRYM MOŻNA UZYSKAĆ INFORMACJE NAWIGACYJNE. </a:t>
            </a:r>
          </a:p>
        </p:txBody>
      </p:sp>
    </p:spTree>
    <p:extLst>
      <p:ext uri="{BB962C8B-B14F-4D97-AF65-F5344CB8AC3E}">
        <p14:creationId xmlns="" xmlns:p14="http://schemas.microsoft.com/office/powerpoint/2010/main" val="2643683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41438"/>
            <a:ext cx="7848600" cy="4608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2405381" y="280988"/>
            <a:ext cx="43332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3200" b="1" i="0" dirty="0">
                <a:solidFill>
                  <a:srgbClr val="FF0000"/>
                </a:solidFill>
                <a:latin typeface="Arial" pitchFamily="34" charset="0"/>
              </a:rPr>
              <a:t>ZNAKI POMOCNICZE</a:t>
            </a:r>
          </a:p>
        </p:txBody>
      </p:sp>
    </p:spTree>
    <p:extLst>
      <p:ext uri="{BB962C8B-B14F-4D97-AF65-F5344CB8AC3E}">
        <p14:creationId xmlns="" xmlns:p14="http://schemas.microsoft.com/office/powerpoint/2010/main" val="337879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84313"/>
            <a:ext cx="7921625" cy="48244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685925" y="423863"/>
            <a:ext cx="577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800" b="1" i="0" dirty="0">
                <a:solidFill>
                  <a:srgbClr val="0070C0"/>
                </a:solidFill>
                <a:latin typeface="Arial" pitchFamily="34" charset="0"/>
              </a:rPr>
              <a:t>STRZAŁKI WSKAZUJĄCE KIERUNEK W KTÓRYM</a:t>
            </a:r>
          </a:p>
          <a:p>
            <a:pPr algn="ctr"/>
            <a:r>
              <a:rPr lang="pl-PL" sz="1800" b="1" i="0" dirty="0">
                <a:solidFill>
                  <a:srgbClr val="0070C0"/>
                </a:solidFill>
                <a:latin typeface="Arial" pitchFamily="34" charset="0"/>
              </a:rPr>
              <a:t>OBOWIĄZUJE PRZEPIS ZNAKU PODSTAWOWEGO</a:t>
            </a:r>
          </a:p>
        </p:txBody>
      </p:sp>
    </p:spTree>
    <p:extLst>
      <p:ext uri="{BB962C8B-B14F-4D97-AF65-F5344CB8AC3E}">
        <p14:creationId xmlns="" xmlns:p14="http://schemas.microsoft.com/office/powerpoint/2010/main" val="3884987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ytuł 1"/>
          <p:cNvSpPr>
            <a:spLocks noGrp="1"/>
          </p:cNvSpPr>
          <p:nvPr>
            <p:ph type="title" idx="4294967295"/>
          </p:nvPr>
        </p:nvSpPr>
        <p:spPr>
          <a:xfrm>
            <a:off x="460375" y="704850"/>
            <a:ext cx="8229600" cy="1143000"/>
          </a:xfrm>
        </p:spPr>
        <p:txBody>
          <a:bodyPr anchor="ctr"/>
          <a:lstStyle/>
          <a:p>
            <a: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System IALA ( morski ) </a:t>
            </a:r>
          </a:p>
        </p:txBody>
      </p:sp>
      <p:sp>
        <p:nvSpPr>
          <p:cNvPr id="134147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642938" y="2143125"/>
            <a:ext cx="8153400" cy="4495800"/>
          </a:xfrm>
        </p:spPr>
        <p:txBody>
          <a:bodyPr/>
          <a:lstStyle/>
          <a:p>
            <a:pPr marL="319088" indent="-319088">
              <a:buFont typeface="Wingdings 2" pitchFamily="18" charset="2"/>
              <a:buNone/>
            </a:pP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</a:rPr>
              <a:t>Celem systemu IALA jest oznakowanie</a:t>
            </a:r>
          </a:p>
          <a:p>
            <a:pPr marL="319088" indent="-319088"/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</a:rPr>
              <a:t>torów wodnych</a:t>
            </a:r>
          </a:p>
          <a:p>
            <a:pPr marL="319088" indent="-319088"/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</a:rPr>
              <a:t>naturalnych niebezpieczeństw i innych przeszkód</a:t>
            </a:r>
          </a:p>
          <a:p>
            <a:pPr marL="319088" indent="-319088"/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</a:rPr>
              <a:t>obiektów ważnych dla żeglugi</a:t>
            </a:r>
          </a:p>
          <a:p>
            <a:pPr marL="319088" indent="-319088"/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</a:rPr>
              <a:t>nowych niebezpieczeństw</a:t>
            </a:r>
          </a:p>
          <a:p>
            <a:pPr marL="319088" indent="-319088"/>
            <a:endParaRPr lang="pl-PL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19088" indent="-319088">
              <a:buFont typeface="Wingdings 2" pitchFamily="18" charset="2"/>
              <a:buNone/>
            </a:pP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</a:rPr>
              <a:t>Polska – region "A"</a:t>
            </a:r>
          </a:p>
          <a:p>
            <a:pPr marL="319088" indent="-319088"/>
            <a:endParaRPr lang="pl-PL" sz="2800" dirty="0" smtClean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38588"/>
            <a:ext cx="3168352" cy="224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7695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84313"/>
            <a:ext cx="7921625" cy="4752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4479925" y="136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sz="1800" i="0">
              <a:latin typeface="Arial" pitchFamily="34" charset="0"/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241425" y="476250"/>
            <a:ext cx="666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800" b="1" i="0" dirty="0">
                <a:solidFill>
                  <a:srgbClr val="0070C0"/>
                </a:solidFill>
                <a:latin typeface="Arial" pitchFamily="34" charset="0"/>
              </a:rPr>
              <a:t>TABLICZKI Z NAPISAMI LUB ZNAKAMI UZUPEŁNIAJĄCYMI</a:t>
            </a:r>
          </a:p>
          <a:p>
            <a:pPr algn="ctr"/>
            <a:r>
              <a:rPr lang="pl-PL" sz="1800" b="1" i="0" dirty="0">
                <a:solidFill>
                  <a:srgbClr val="0070C0"/>
                </a:solidFill>
                <a:latin typeface="Arial" pitchFamily="34" charset="0"/>
              </a:rPr>
              <a:t>PRZEPIS ZNAKU PODSTAWOWEGO</a:t>
            </a:r>
          </a:p>
        </p:txBody>
      </p:sp>
    </p:spTree>
    <p:extLst>
      <p:ext uri="{BB962C8B-B14F-4D97-AF65-F5344CB8AC3E}">
        <p14:creationId xmlns="" xmlns:p14="http://schemas.microsoft.com/office/powerpoint/2010/main" val="912972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pl-PL" sz="2400" b="1" dirty="0" smtClean="0">
                <a:solidFill>
                  <a:srgbClr val="FF0000"/>
                </a:solidFill>
                <a:latin typeface="Arial" pitchFamily="34" charset="0"/>
              </a:rPr>
              <a:t>PRAWA I LEWA STRONA SZLAKU</a:t>
            </a:r>
            <a:br>
              <a:rPr lang="pl-PL" sz="24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pl-PL" sz="2400" b="1" dirty="0" smtClean="0">
                <a:solidFill>
                  <a:srgbClr val="FF0000"/>
                </a:solidFill>
                <a:latin typeface="Arial" pitchFamily="34" charset="0"/>
              </a:rPr>
              <a:t>ŻEGLOWNEGO</a:t>
            </a:r>
          </a:p>
        </p:txBody>
      </p:sp>
      <p:pic>
        <p:nvPicPr>
          <p:cNvPr id="113667" name="Picture 3" descr="OS-52"/>
          <p:cNvPicPr>
            <a:picLocks noChangeAspect="1" noChangeArrowheads="1"/>
          </p:cNvPicPr>
          <p:nvPr/>
        </p:nvPicPr>
        <p:blipFill>
          <a:blip r:embed="rId2" cstate="print"/>
          <a:srcRect b="20833"/>
          <a:stretch>
            <a:fillRect/>
          </a:stretch>
        </p:blipFill>
        <p:spPr bwMode="auto">
          <a:xfrm>
            <a:off x="914400" y="1219200"/>
            <a:ext cx="7391400" cy="5257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49629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44675"/>
            <a:ext cx="7921625" cy="3946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987425" y="423863"/>
            <a:ext cx="716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800" b="1" i="0" dirty="0">
                <a:solidFill>
                  <a:srgbClr val="FF0000"/>
                </a:solidFill>
                <a:latin typeface="Arial" pitchFamily="34" charset="0"/>
              </a:rPr>
              <a:t>PRZYKŁADY STOSOWANIA ZNAKÓW BRZEGOWYCH PRZEJŚĆ</a:t>
            </a:r>
          </a:p>
          <a:p>
            <a:pPr algn="ctr"/>
            <a:r>
              <a:rPr lang="pl-PL" sz="1800" b="1" i="0" dirty="0">
                <a:solidFill>
                  <a:srgbClr val="FF0000"/>
                </a:solidFill>
                <a:latin typeface="Arial" pitchFamily="34" charset="0"/>
              </a:rPr>
              <a:t>OD BRZEGU DO BRZEGU</a:t>
            </a:r>
          </a:p>
        </p:txBody>
      </p:sp>
    </p:spTree>
    <p:extLst>
      <p:ext uri="{BB962C8B-B14F-4D97-AF65-F5344CB8AC3E}">
        <p14:creationId xmlns="" xmlns:p14="http://schemas.microsoft.com/office/powerpoint/2010/main" val="1392997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C:\Documents and Settings\IBM ALBATROS\Moje dokumenty\Downloads\jachty na latar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PatentyMazury.pl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38077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3514725" cy="320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981075"/>
            <a:ext cx="4752975" cy="1362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2852738"/>
            <a:ext cx="4752975" cy="1419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4868863"/>
            <a:ext cx="4681537" cy="1447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797425"/>
            <a:ext cx="3529013" cy="1558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3298825" y="280988"/>
            <a:ext cx="254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800" b="1" i="0" dirty="0">
                <a:solidFill>
                  <a:srgbClr val="FF0000"/>
                </a:solidFill>
                <a:latin typeface="Arial" pitchFamily="34" charset="0"/>
              </a:rPr>
              <a:t>ZNAKI KARDYNALNE</a:t>
            </a:r>
          </a:p>
        </p:txBody>
      </p:sp>
    </p:spTree>
    <p:extLst>
      <p:ext uri="{BB962C8B-B14F-4D97-AF65-F5344CB8AC3E}">
        <p14:creationId xmlns="" xmlns:p14="http://schemas.microsoft.com/office/powerpoint/2010/main" val="2802397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57200" y="704088"/>
            <a:ext cx="8305800" cy="7086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3000" b="1" dirty="0" smtClean="0">
                <a:solidFill>
                  <a:srgbClr val="FF0000"/>
                </a:solidFill>
              </a:rPr>
              <a:t>Przykład stosowania znaków kardynalnych</a:t>
            </a:r>
            <a:endParaRPr lang="pl-PL" sz="3000" b="1" dirty="0">
              <a:solidFill>
                <a:srgbClr val="FF0000"/>
              </a:solidFill>
            </a:endParaRPr>
          </a:p>
        </p:txBody>
      </p:sp>
      <p:pic>
        <p:nvPicPr>
          <p:cNvPr id="3" name="Picture 3" descr="C:\Users\qrzyki\Desktop\wykłady\DSCF6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65413"/>
            <a:ext cx="51847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qrzyki\Desktop\wykłady\DSCF63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916113"/>
            <a:ext cx="46085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652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085" y="688812"/>
            <a:ext cx="6336704" cy="309634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1800225" y="280988"/>
            <a:ext cx="554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800" b="1" i="0" dirty="0">
                <a:solidFill>
                  <a:srgbClr val="FF0000"/>
                </a:solidFill>
                <a:latin typeface="Arial" pitchFamily="34" charset="0"/>
              </a:rPr>
              <a:t>ZNAK</a:t>
            </a:r>
            <a:r>
              <a:rPr lang="pl-PL" sz="1800" b="1" i="0" dirty="0">
                <a:latin typeface="Arial" pitchFamily="34" charset="0"/>
              </a:rPr>
              <a:t> </a:t>
            </a:r>
            <a:r>
              <a:rPr lang="pl-PL" sz="1800" b="1" i="0" dirty="0">
                <a:solidFill>
                  <a:srgbClr val="FF0000"/>
                </a:solidFill>
                <a:latin typeface="Arial" pitchFamily="34" charset="0"/>
              </a:rPr>
              <a:t>ODOSOBNIONEGO</a:t>
            </a:r>
            <a:r>
              <a:rPr lang="pl-PL" sz="1800" b="1" i="0" dirty="0">
                <a:latin typeface="Arial" pitchFamily="34" charset="0"/>
              </a:rPr>
              <a:t> </a:t>
            </a:r>
            <a:r>
              <a:rPr lang="pl-PL" sz="1800" b="1" i="0" dirty="0">
                <a:solidFill>
                  <a:srgbClr val="FF0000"/>
                </a:solidFill>
                <a:latin typeface="Arial" pitchFamily="34" charset="0"/>
              </a:rPr>
              <a:t>NIEBEZPIECZEŃSTWA</a:t>
            </a:r>
          </a:p>
        </p:txBody>
      </p:sp>
      <p:pic>
        <p:nvPicPr>
          <p:cNvPr id="4" name="Picture 4" descr="C:\Documents and Settings\Mular\Moje dokumenty\Prezentacja\kami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3379313"/>
            <a:ext cx="4211960" cy="332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88016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67544" y="836712"/>
            <a:ext cx="83058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Wyjście z jeziora lub szerokiej drogi wodnej</a:t>
            </a:r>
            <a:endParaRPr lang="pl-PL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5038"/>
            <a:ext cx="18002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5038"/>
            <a:ext cx="17907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900113" y="5445125"/>
            <a:ext cx="2376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>
                <a:latin typeface="Calibri" pitchFamily="34" charset="0"/>
              </a:rPr>
              <a:t>Znak ustawiony z prawej strony wyjścia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5724525" y="5445125"/>
            <a:ext cx="2087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>
                <a:latin typeface="Calibri" pitchFamily="34" charset="0"/>
              </a:rPr>
              <a:t>Znak ustawiony z lewej strony wyjścia</a:t>
            </a:r>
          </a:p>
        </p:txBody>
      </p:sp>
    </p:spTree>
    <p:extLst>
      <p:ext uri="{BB962C8B-B14F-4D97-AF65-F5344CB8AC3E}">
        <p14:creationId xmlns="" xmlns:p14="http://schemas.microsoft.com/office/powerpoint/2010/main" val="6087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ytuł 1"/>
          <p:cNvSpPr>
            <a:spLocks noGrp="1"/>
          </p:cNvSpPr>
          <p:nvPr>
            <p:ph type="title" idx="4294967295"/>
          </p:nvPr>
        </p:nvSpPr>
        <p:spPr>
          <a:xfrm>
            <a:off x="460375" y="704850"/>
            <a:ext cx="8229600" cy="1143000"/>
          </a:xfrm>
        </p:spPr>
        <p:txBody>
          <a:bodyPr anchor="ctr"/>
          <a:lstStyle/>
          <a:p>
            <a: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System IALA</a:t>
            </a:r>
          </a:p>
        </p:txBody>
      </p:sp>
      <p:sp>
        <p:nvSpPr>
          <p:cNvPr id="136195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642938" y="2005013"/>
            <a:ext cx="8153400" cy="4495800"/>
          </a:xfrm>
        </p:spPr>
        <p:txBody>
          <a:bodyPr/>
          <a:lstStyle/>
          <a:p>
            <a:pPr marL="319088" indent="-319088">
              <a:buFont typeface="Wingdings 2" pitchFamily="18" charset="2"/>
              <a:buNone/>
            </a:pP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</a:rPr>
              <a:t>Każdy znak w systemie IALA posiada 5 cech:</a:t>
            </a:r>
          </a:p>
          <a:p>
            <a:pPr marL="319088" indent="-319088"/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</a:rPr>
              <a:t>barwa</a:t>
            </a:r>
          </a:p>
          <a:p>
            <a:pPr marL="319088" indent="-319088"/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</a:rPr>
              <a:t>ształt (walcowaty, kolumnowy, stożkowy, drążkowy)</a:t>
            </a:r>
          </a:p>
          <a:p>
            <a:pPr marL="319088" indent="-319088"/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</a:rPr>
              <a:t>znak szczytowy</a:t>
            </a:r>
          </a:p>
          <a:p>
            <a:pPr marL="319088" indent="-319088"/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</a:rPr>
              <a:t>barwa światła</a:t>
            </a:r>
          </a:p>
          <a:p>
            <a:pPr marL="319088" indent="-319088"/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</a:rPr>
              <a:t>rytm światła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4536504" cy="295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0902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0" y="-32006"/>
            <a:ext cx="9144000" cy="6858000"/>
            <a:chOff x="0" y="0"/>
            <a:chExt cx="9144000" cy="6858000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 sz="2400" i="0"/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685800" y="1905000"/>
              <a:ext cx="3505200" cy="1676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l-PL" sz="1600" b="1" i="0">
                  <a:latin typeface="Arial" pitchFamily="34" charset="0"/>
                </a:rPr>
                <a:t>1 MILA MORSKA = 1,852 Km</a:t>
              </a: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4953000" y="1905000"/>
              <a:ext cx="3429000" cy="1676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l-PL" sz="1600" b="1" i="0">
                  <a:latin typeface="Arial" pitchFamily="34" charset="0"/>
                </a:rPr>
                <a:t>1 WĘZEŁ = 1 MILA MORSKA / h</a:t>
              </a: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685800" y="4267200"/>
              <a:ext cx="3505200" cy="1752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l-PL" sz="1600" b="1" i="0">
                  <a:latin typeface="Arial" pitchFamily="34" charset="0"/>
                </a:rPr>
                <a:t>1 CAL = 2.54 CM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953000" y="4267200"/>
              <a:ext cx="3429000" cy="1752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l-PL" sz="1600" b="1" dirty="0" smtClean="0">
                  <a:latin typeface="Arial" pitchFamily="34" charset="0"/>
                </a:rPr>
                <a:t>1</a:t>
              </a:r>
              <a:r>
                <a:rPr lang="pl-PL" sz="1600" b="1" i="0" dirty="0" smtClean="0">
                  <a:latin typeface="Arial" pitchFamily="34" charset="0"/>
                </a:rPr>
                <a:t>kW = 1.37 KM</a:t>
              </a:r>
              <a:endParaRPr lang="pl-PL" sz="1600" b="1" i="0" dirty="0">
                <a:latin typeface="Arial" pitchFamily="34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8747125" y="6384925"/>
              <a:ext cx="1841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l-PL" sz="1000" i="0"/>
            </a:p>
          </p:txBody>
        </p:sp>
        <p:sp>
          <p:nvSpPr>
            <p:cNvPr id="8" name="Rectangle 8"/>
            <p:cNvSpPr txBox="1">
              <a:spLocks noChangeArrowheads="1"/>
            </p:cNvSpPr>
            <p:nvPr/>
          </p:nvSpPr>
          <p:spPr>
            <a:xfrm>
              <a:off x="611560" y="364662"/>
              <a:ext cx="7772400" cy="1219200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3200" b="1" dirty="0" smtClean="0">
                  <a:solidFill>
                    <a:srgbClr val="FF0000"/>
                  </a:solidFill>
                  <a:latin typeface="Arial" pitchFamily="34" charset="0"/>
                </a:rPr>
                <a:t>STOSOWANE W ŻEGLARSTWIE MIARY</a:t>
              </a:r>
              <a:br>
                <a:rPr lang="pl-PL" sz="3200" b="1" dirty="0" smtClean="0">
                  <a:solidFill>
                    <a:srgbClr val="FF0000"/>
                  </a:solidFill>
                  <a:latin typeface="Arial" pitchFamily="34" charset="0"/>
                </a:rPr>
              </a:br>
              <a:r>
                <a:rPr lang="pl-PL" sz="3200" b="1" dirty="0" smtClean="0">
                  <a:solidFill>
                    <a:srgbClr val="FF0000"/>
                  </a:solidFill>
                  <a:latin typeface="Arial" pitchFamily="34" charset="0"/>
                </a:rPr>
                <a:t>ODLEGŁOŚCI, PRĘDKOŚCI I MOCY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5386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457200" y="704088"/>
            <a:ext cx="8305800" cy="7806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3700" b="1" dirty="0" smtClean="0">
                <a:solidFill>
                  <a:srgbClr val="FF0000"/>
                </a:solidFill>
              </a:rPr>
              <a:t>Szlak żeglugowy -&gt; farwater</a:t>
            </a:r>
            <a:endParaRPr lang="pl-PL" sz="3700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32606" y="1746653"/>
            <a:ext cx="79930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Wyznaczone na drodze wodnej pasmo, na którym bezpiecznie może się odbywać ruch żeglugowy.</a:t>
            </a:r>
          </a:p>
        </p:txBody>
      </p:sp>
      <p:sp>
        <p:nvSpPr>
          <p:cNvPr id="5" name="pole tekstowe 3"/>
          <p:cNvSpPr txBox="1">
            <a:spLocks noChangeArrowheads="1"/>
          </p:cNvSpPr>
          <p:nvPr/>
        </p:nvSpPr>
        <p:spPr bwMode="auto">
          <a:xfrm>
            <a:off x="2627313" y="2708275"/>
            <a:ext cx="389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2400" b="1">
                <a:solidFill>
                  <a:schemeClr val="tx2"/>
                </a:solidFill>
                <a:latin typeface="Calibri" pitchFamily="34" charset="0"/>
              </a:rPr>
              <a:t>Kierunek szlaku żeglugowego</a:t>
            </a:r>
          </a:p>
        </p:txBody>
      </p:sp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611188" y="3213100"/>
            <a:ext cx="6048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 rzece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– od źródeł do ujścia (kierunek w dół rzeki)</a:t>
            </a:r>
          </a:p>
          <a:p>
            <a:pPr eaLnBrk="1" hangingPunct="1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 jeziorach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–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z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 na N i z E na W</a:t>
            </a:r>
          </a:p>
        </p:txBody>
      </p:sp>
      <p:pic>
        <p:nvPicPr>
          <p:cNvPr id="7" name="Picture 2" descr="C:\Users\Marcin Wąsik\Desktop\tor na jezior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221163"/>
            <a:ext cx="5241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359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5800" cy="578328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</a:rPr>
              <a:t>Oznakowanie granic szlaku żeglugowego (boczne)</a:t>
            </a:r>
            <a:endParaRPr lang="pl-PL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05263"/>
            <a:ext cx="3467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pole tekstowe 5"/>
          <p:cNvSpPr txBox="1">
            <a:spLocks noChangeArrowheads="1"/>
          </p:cNvSpPr>
          <p:nvPr/>
        </p:nvSpPr>
        <p:spPr bwMode="auto">
          <a:xfrm>
            <a:off x="3419475" y="1412875"/>
            <a:ext cx="2279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3000" b="1">
                <a:solidFill>
                  <a:srgbClr val="FF0000"/>
                </a:solidFill>
                <a:latin typeface="Calibri" pitchFamily="34" charset="0"/>
              </a:rPr>
              <a:t>Prawa strona</a:t>
            </a:r>
          </a:p>
        </p:txBody>
      </p:sp>
      <p:sp>
        <p:nvSpPr>
          <p:cNvPr id="38917" name="pole tekstowe 6"/>
          <p:cNvSpPr txBox="1">
            <a:spLocks noChangeArrowheads="1"/>
          </p:cNvSpPr>
          <p:nvPr/>
        </p:nvSpPr>
        <p:spPr bwMode="auto">
          <a:xfrm>
            <a:off x="827088" y="2205038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Pływająca czerwona pława ze znakiem szczytowym walec, tyka z wiechą.</a:t>
            </a:r>
          </a:p>
          <a:p>
            <a:pPr eaLnBrk="1" hangingPunct="1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 nocy – światło czerwone, rytmiczne</a:t>
            </a:r>
          </a:p>
        </p:txBody>
      </p:sp>
      <p:sp>
        <p:nvSpPr>
          <p:cNvPr id="38918" name="AutoShape 2" descr="mk:@MSITStore:G:\start.chm::/plikihtml/Locja/prawa%20stron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38919" name="AutoShape 4" descr="mk:@MSITStore:G:\start.chm::/plikihtml/Locja/prawa%20stron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38920" name="Picture 4" descr="C:\Users\qrzyki\Desktop\wykłady\DSCF6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29000"/>
            <a:ext cx="34051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520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27088" y="2349500"/>
            <a:ext cx="76327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Pływająca zielona pława ze znakiem szczytowym stożek, tyka bez wiechy.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 nocy – światło zielone, rytmiczne</a:t>
            </a:r>
          </a:p>
        </p:txBody>
      </p:sp>
      <p:pic>
        <p:nvPicPr>
          <p:cNvPr id="3993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3467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 descr="C:\Users\qrzyki\Desktop\wykłady\DSCF6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00438"/>
            <a:ext cx="32861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pole tekstowe 7"/>
          <p:cNvSpPr txBox="1">
            <a:spLocks noChangeArrowheads="1"/>
          </p:cNvSpPr>
          <p:nvPr/>
        </p:nvSpPr>
        <p:spPr bwMode="auto">
          <a:xfrm>
            <a:off x="3563938" y="1268413"/>
            <a:ext cx="21145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3000" b="1">
                <a:solidFill>
                  <a:srgbClr val="00B050"/>
                </a:solidFill>
                <a:latin typeface="Calibri" pitchFamily="34" charset="0"/>
              </a:rPr>
              <a:t>Lewa strona</a:t>
            </a: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5800" cy="578328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</a:rPr>
              <a:t>Oznakowanie granic szlaku żeglugowego (boczne)</a:t>
            </a:r>
            <a:endParaRPr lang="pl-PL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87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ole tekstowe 2"/>
          <p:cNvSpPr txBox="1">
            <a:spLocks noChangeArrowheads="1"/>
          </p:cNvSpPr>
          <p:nvPr/>
        </p:nvSpPr>
        <p:spPr bwMode="auto">
          <a:xfrm>
            <a:off x="611188" y="2133600"/>
            <a:ext cx="79216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b="1" dirty="0">
                <a:solidFill>
                  <a:srgbClr val="0070C0"/>
                </a:solidFill>
                <a:latin typeface="Calibri" pitchFamily="34" charset="0"/>
              </a:rPr>
              <a:t>Pływająca pława lub tyka w zielono-czerwone pasy, znak szczytowy kula</a:t>
            </a:r>
          </a:p>
          <a:p>
            <a:pPr eaLnBrk="1" hangingPunct="1"/>
            <a:r>
              <a:rPr lang="pl-PL" b="1" dirty="0">
                <a:solidFill>
                  <a:srgbClr val="0070C0"/>
                </a:solidFill>
                <a:latin typeface="Calibri" pitchFamily="34" charset="0"/>
              </a:rPr>
              <a:t>W nocy – światło białe </a:t>
            </a:r>
            <a:r>
              <a:rPr lang="pl-PL" b="1" dirty="0" err="1">
                <a:solidFill>
                  <a:srgbClr val="0070C0"/>
                </a:solidFill>
                <a:latin typeface="Calibri" pitchFamily="34" charset="0"/>
              </a:rPr>
              <a:t>izofazowe</a:t>
            </a:r>
            <a:r>
              <a:rPr lang="pl-PL" b="1" dirty="0">
                <a:solidFill>
                  <a:srgbClr val="0070C0"/>
                </a:solidFill>
                <a:latin typeface="Calibri" pitchFamily="34" charset="0"/>
              </a:rPr>
              <a:t> (tyle samo świeci, co nie świeci) lub migające</a:t>
            </a:r>
          </a:p>
          <a:p>
            <a:pPr eaLnBrk="1" hangingPunct="1"/>
            <a:r>
              <a:rPr lang="pl-PL" b="1" dirty="0">
                <a:solidFill>
                  <a:srgbClr val="0070C0"/>
                </a:solidFill>
                <a:latin typeface="Calibri" pitchFamily="34" charset="0"/>
              </a:rPr>
              <a:t>w grupach</a:t>
            </a:r>
          </a:p>
        </p:txBody>
      </p:sp>
      <p:pic>
        <p:nvPicPr>
          <p:cNvPr id="4096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05263"/>
            <a:ext cx="3467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 descr="C:\Users\qrzyki\Desktop\wykłady\DSCF6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290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pole tekstowe 6"/>
          <p:cNvSpPr txBox="1">
            <a:spLocks noChangeArrowheads="1"/>
          </p:cNvSpPr>
          <p:nvPr/>
        </p:nvSpPr>
        <p:spPr bwMode="auto">
          <a:xfrm>
            <a:off x="2987675" y="1412875"/>
            <a:ext cx="40110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3000" b="1">
                <a:solidFill>
                  <a:srgbClr val="FF0000"/>
                </a:solidFill>
              </a:rPr>
              <a:t>Rozgałęzienie szlaku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5800" cy="578328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000" b="1" dirty="0" smtClean="0">
                <a:solidFill>
                  <a:srgbClr val="FF0000"/>
                </a:solidFill>
              </a:rPr>
              <a:t>Oznakowanie granic szlaku żeglugowego</a:t>
            </a:r>
            <a:endParaRPr lang="pl-PL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37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1201</Words>
  <Application>Microsoft Office PowerPoint</Application>
  <PresentationFormat>Pokaz na ekranie (4:3)</PresentationFormat>
  <Paragraphs>164</Paragraphs>
  <Slides>37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Motyw pakietu Office</vt:lpstr>
      <vt:lpstr>Locja i oznakowanie na szlakach wodnych</vt:lpstr>
      <vt:lpstr>Slajd 2</vt:lpstr>
      <vt:lpstr>System IALA ( morski ) </vt:lpstr>
      <vt:lpstr>System IALA</vt:lpstr>
      <vt:lpstr>Slajd 5</vt:lpstr>
      <vt:lpstr>Slajd 6</vt:lpstr>
      <vt:lpstr>Oznakowanie granic szlaku żeglugowego (boczne)</vt:lpstr>
      <vt:lpstr>Oznakowanie granic szlaku żeglugowego (boczne)</vt:lpstr>
      <vt:lpstr>Oznakowanie granic szlaku żeglugowego</vt:lpstr>
      <vt:lpstr>ZNAKI ZAKAZU</vt:lpstr>
      <vt:lpstr>Slajd 11</vt:lpstr>
      <vt:lpstr>Slajd 12</vt:lpstr>
      <vt:lpstr>Slajd 13</vt:lpstr>
      <vt:lpstr>Slajd 14</vt:lpstr>
      <vt:lpstr>ZNAKI NAKAZU</vt:lpstr>
      <vt:lpstr>Slajd 16</vt:lpstr>
      <vt:lpstr>Slajd 17</vt:lpstr>
      <vt:lpstr>ZNAKI OGRANICZENIA</vt:lpstr>
      <vt:lpstr>Slajd 19</vt:lpstr>
      <vt:lpstr>ZNAKI ZALECENIA</vt:lpstr>
      <vt:lpstr>ZNAKI INFORMACYJNE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PRAWA I LEWA STRONA SZLAKU ŻEGLOWNEGO</vt:lpstr>
      <vt:lpstr>Slajd 32</vt:lpstr>
      <vt:lpstr>Slajd 33</vt:lpstr>
      <vt:lpstr>Slajd 34</vt:lpstr>
      <vt:lpstr>Slajd 35</vt:lpstr>
      <vt:lpstr>Slajd 36</vt:lpstr>
      <vt:lpstr>Slajd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Locja i oznakowanie na szlakach wodnych</dc:title>
  <dc:creator>1</dc:creator>
  <cp:lastModifiedBy>1</cp:lastModifiedBy>
  <cp:revision>2</cp:revision>
  <dcterms:created xsi:type="dcterms:W3CDTF">2022-08-07T20:05:21Z</dcterms:created>
  <dcterms:modified xsi:type="dcterms:W3CDTF">2022-08-07T20:19:56Z</dcterms:modified>
</cp:coreProperties>
</file>