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4660"/>
  </p:normalViewPr>
  <p:slideViewPr>
    <p:cSldViewPr>
      <p:cViewPr>
        <p:scale>
          <a:sx n="100" d="100"/>
          <a:sy n="100" d="100"/>
        </p:scale>
        <p:origin x="-219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DCE0-D672-4C36-A609-C65C89E10320}" type="datetimeFigureOut">
              <a:rPr lang="pl-PL" smtClean="0"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D566-46F9-4B20-A9F1-E699A2AF4A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DCE0-D672-4C36-A609-C65C89E10320}" type="datetimeFigureOut">
              <a:rPr lang="pl-PL" smtClean="0"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D566-46F9-4B20-A9F1-E699A2AF4A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DCE0-D672-4C36-A609-C65C89E10320}" type="datetimeFigureOut">
              <a:rPr lang="pl-PL" smtClean="0"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D566-46F9-4B20-A9F1-E699A2AF4A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DCE0-D672-4C36-A609-C65C89E10320}" type="datetimeFigureOut">
              <a:rPr lang="pl-PL" smtClean="0"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D566-46F9-4B20-A9F1-E699A2AF4A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DCE0-D672-4C36-A609-C65C89E10320}" type="datetimeFigureOut">
              <a:rPr lang="pl-PL" smtClean="0"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D566-46F9-4B20-A9F1-E699A2AF4A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DCE0-D672-4C36-A609-C65C89E10320}" type="datetimeFigureOut">
              <a:rPr lang="pl-PL" smtClean="0"/>
              <a:t>2022-08-07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D566-46F9-4B20-A9F1-E699A2AF4A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DCE0-D672-4C36-A609-C65C89E10320}" type="datetimeFigureOut">
              <a:rPr lang="pl-PL" smtClean="0"/>
              <a:t>2022-08-07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D566-46F9-4B20-A9F1-E699A2AF4A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DCE0-D672-4C36-A609-C65C89E10320}" type="datetimeFigureOut">
              <a:rPr lang="pl-PL" smtClean="0"/>
              <a:t>2022-08-07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D566-46F9-4B20-A9F1-E699A2AF4A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DCE0-D672-4C36-A609-C65C89E10320}" type="datetimeFigureOut">
              <a:rPr lang="pl-PL" smtClean="0"/>
              <a:t>2022-08-07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D566-46F9-4B20-A9F1-E699A2AF4A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DCE0-D672-4C36-A609-C65C89E10320}" type="datetimeFigureOut">
              <a:rPr lang="pl-PL" smtClean="0"/>
              <a:t>2022-08-07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D566-46F9-4B20-A9F1-E699A2AF4A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DCE0-D672-4C36-A609-C65C89E10320}" type="datetimeFigureOut">
              <a:rPr lang="pl-PL" smtClean="0"/>
              <a:t>2022-08-07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D566-46F9-4B20-A9F1-E699A2AF4A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DCE0-D672-4C36-A609-C65C89E10320}" type="datetimeFigureOut">
              <a:rPr lang="pl-PL" smtClean="0"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1D566-46F9-4B20-A9F1-E699A2AF4A3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Meteorologia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476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</a:rPr>
              <a:t>SKALA BEAUFORTA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68325"/>
            <a:ext cx="9144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179388" y="476250"/>
          <a:ext cx="8785225" cy="615696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4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2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8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955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77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St.B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77C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Nazwa wiatru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77C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Prędkość wiatru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77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Objawy na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77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[m/s]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77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[węzły]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77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wodzie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77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lądzie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7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Cisza, flauta (ang. Calm)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0,2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0,5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tafla lustrzana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bezruch powietrza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Powiew (ang. Light Air)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niewielkie zmarszczki, łuski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dym unosi się pionowo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Słaby (ang. Light Breeze)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3,3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drobna, krótka fala o szklistych grzbietach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odczuwalny powiew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Łagodny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5,4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drobna, krótka fala o szklistych grzbietach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poruszanie się liści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Umiarkowany (ang. Moderate Breeze)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7,9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 grzbietach fal piana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poruszanie się gałązek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Świeźy (ang. Fresh Breeze)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10,7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gęste białe grzebienie na falach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poruszanie się większych gałęzi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Silny (ang. Strong Breeze)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13,8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grzywacze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poruszanie się grubych gałęzi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Bardzo silny (ang. Near Gale)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17,1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równoległe pasma piany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poruszanie się cienkich pni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Sztorm (ang. Gale)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20,7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wysokie, długie fale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uginianie się pni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Silny sztorm (ang. Strong Gale)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24,4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gęstsze wysokie fale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unoszenie drobnych przedmiotów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B.silny sztorm (ang. Storm)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28,4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morze białe od piany, fale przewalają się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wiatr łamie gałęzie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Gwałtowny sztorm (ang. Hurricane)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32,6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wiatr zrywa wierzchołki fal, pył wodny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wiatr łamie pnie drzew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Huragan (ang. Hurricane)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&gt;36,9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&gt;71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kipiel wody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wiatr niszczy budynki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Line 96"/>
          <p:cNvSpPr>
            <a:spLocks noChangeShapeType="1"/>
          </p:cNvSpPr>
          <p:nvPr/>
        </p:nvSpPr>
        <p:spPr bwMode="auto">
          <a:xfrm>
            <a:off x="179388" y="1628775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" name="Line 97"/>
          <p:cNvSpPr>
            <a:spLocks noChangeShapeType="1"/>
          </p:cNvSpPr>
          <p:nvPr/>
        </p:nvSpPr>
        <p:spPr bwMode="auto">
          <a:xfrm>
            <a:off x="179388" y="1989138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" name="Line 98"/>
          <p:cNvSpPr>
            <a:spLocks noChangeShapeType="1"/>
          </p:cNvSpPr>
          <p:nvPr/>
        </p:nvSpPr>
        <p:spPr bwMode="auto">
          <a:xfrm>
            <a:off x="179388" y="2349500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" name="Line 99"/>
          <p:cNvSpPr>
            <a:spLocks noChangeShapeType="1"/>
          </p:cNvSpPr>
          <p:nvPr/>
        </p:nvSpPr>
        <p:spPr bwMode="auto">
          <a:xfrm>
            <a:off x="179388" y="2781300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" name="Line 100"/>
          <p:cNvSpPr>
            <a:spLocks noChangeShapeType="1"/>
          </p:cNvSpPr>
          <p:nvPr/>
        </p:nvSpPr>
        <p:spPr bwMode="auto">
          <a:xfrm>
            <a:off x="179388" y="3141663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" name="Line 101"/>
          <p:cNvSpPr>
            <a:spLocks noChangeShapeType="1"/>
          </p:cNvSpPr>
          <p:nvPr/>
        </p:nvSpPr>
        <p:spPr bwMode="auto">
          <a:xfrm>
            <a:off x="179388" y="3644900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" name="Line 102"/>
          <p:cNvSpPr>
            <a:spLocks noChangeShapeType="1"/>
          </p:cNvSpPr>
          <p:nvPr/>
        </p:nvSpPr>
        <p:spPr bwMode="auto">
          <a:xfrm>
            <a:off x="179388" y="4076700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" name="Line 103"/>
          <p:cNvSpPr>
            <a:spLocks noChangeShapeType="1"/>
          </p:cNvSpPr>
          <p:nvPr/>
        </p:nvSpPr>
        <p:spPr bwMode="auto">
          <a:xfrm>
            <a:off x="179388" y="4508500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3" name="Line 104"/>
          <p:cNvSpPr>
            <a:spLocks noChangeShapeType="1"/>
          </p:cNvSpPr>
          <p:nvPr/>
        </p:nvSpPr>
        <p:spPr bwMode="auto">
          <a:xfrm>
            <a:off x="179388" y="4868863"/>
            <a:ext cx="8785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4" name="Line 105"/>
          <p:cNvSpPr>
            <a:spLocks noChangeShapeType="1"/>
          </p:cNvSpPr>
          <p:nvPr/>
        </p:nvSpPr>
        <p:spPr bwMode="auto">
          <a:xfrm>
            <a:off x="179388" y="5373688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5" name="Line 106"/>
          <p:cNvSpPr>
            <a:spLocks noChangeShapeType="1"/>
          </p:cNvSpPr>
          <p:nvPr/>
        </p:nvSpPr>
        <p:spPr bwMode="auto">
          <a:xfrm>
            <a:off x="179388" y="5876925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6" name="Line 107"/>
          <p:cNvSpPr>
            <a:spLocks noChangeShapeType="1"/>
          </p:cNvSpPr>
          <p:nvPr/>
        </p:nvSpPr>
        <p:spPr bwMode="auto">
          <a:xfrm>
            <a:off x="179388" y="6237288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7" name="Line 108"/>
          <p:cNvSpPr>
            <a:spLocks noChangeShapeType="1"/>
          </p:cNvSpPr>
          <p:nvPr/>
        </p:nvSpPr>
        <p:spPr bwMode="auto">
          <a:xfrm>
            <a:off x="1042988" y="476250"/>
            <a:ext cx="0" cy="619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8" name="Line 109"/>
          <p:cNvSpPr>
            <a:spLocks noChangeShapeType="1"/>
          </p:cNvSpPr>
          <p:nvPr/>
        </p:nvSpPr>
        <p:spPr bwMode="auto">
          <a:xfrm>
            <a:off x="4067175" y="476250"/>
            <a:ext cx="0" cy="612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" name="Line 110"/>
          <p:cNvSpPr>
            <a:spLocks noChangeShapeType="1"/>
          </p:cNvSpPr>
          <p:nvPr/>
        </p:nvSpPr>
        <p:spPr bwMode="auto">
          <a:xfrm>
            <a:off x="5867400" y="476250"/>
            <a:ext cx="0" cy="619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" name="Line 111"/>
          <p:cNvSpPr>
            <a:spLocks noChangeShapeType="1"/>
          </p:cNvSpPr>
          <p:nvPr/>
        </p:nvSpPr>
        <p:spPr bwMode="auto">
          <a:xfrm>
            <a:off x="4067175" y="908050"/>
            <a:ext cx="4897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" name="Line 112"/>
          <p:cNvSpPr>
            <a:spLocks noChangeShapeType="1"/>
          </p:cNvSpPr>
          <p:nvPr/>
        </p:nvSpPr>
        <p:spPr bwMode="auto">
          <a:xfrm>
            <a:off x="5003800" y="908050"/>
            <a:ext cx="0" cy="568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" name="Line 113"/>
          <p:cNvSpPr>
            <a:spLocks noChangeShapeType="1"/>
          </p:cNvSpPr>
          <p:nvPr/>
        </p:nvSpPr>
        <p:spPr bwMode="auto">
          <a:xfrm>
            <a:off x="7740650" y="908050"/>
            <a:ext cx="0" cy="568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" name="Line 114"/>
          <p:cNvSpPr>
            <a:spLocks noChangeShapeType="1"/>
          </p:cNvSpPr>
          <p:nvPr/>
        </p:nvSpPr>
        <p:spPr bwMode="auto">
          <a:xfrm>
            <a:off x="179388" y="1196975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4" name="Line 115"/>
          <p:cNvSpPr>
            <a:spLocks noChangeShapeType="1"/>
          </p:cNvSpPr>
          <p:nvPr/>
        </p:nvSpPr>
        <p:spPr bwMode="auto">
          <a:xfrm>
            <a:off x="179388" y="476250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" name="Line 116"/>
          <p:cNvSpPr>
            <a:spLocks noChangeShapeType="1"/>
          </p:cNvSpPr>
          <p:nvPr/>
        </p:nvSpPr>
        <p:spPr bwMode="auto">
          <a:xfrm>
            <a:off x="179388" y="6669088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6" name="Line 117"/>
          <p:cNvSpPr>
            <a:spLocks noChangeShapeType="1"/>
          </p:cNvSpPr>
          <p:nvPr/>
        </p:nvSpPr>
        <p:spPr bwMode="auto">
          <a:xfrm>
            <a:off x="179388" y="476250"/>
            <a:ext cx="0" cy="619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7" name="Line 118"/>
          <p:cNvSpPr>
            <a:spLocks noChangeShapeType="1"/>
          </p:cNvSpPr>
          <p:nvPr/>
        </p:nvSpPr>
        <p:spPr bwMode="auto">
          <a:xfrm>
            <a:off x="8964613" y="404813"/>
            <a:ext cx="0" cy="6264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726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34284" y="330558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</a:rPr>
              <a:t>CHMURY</a:t>
            </a:r>
            <a:r>
              <a:rPr lang="pl-PL" sz="3200" b="1" dirty="0" smtClean="0">
                <a:latin typeface="Arial" pitchFamily="34" charset="0"/>
              </a:rPr>
              <a:t> </a:t>
            </a:r>
          </a:p>
        </p:txBody>
      </p:sp>
      <p:pic>
        <p:nvPicPr>
          <p:cNvPr id="231427" name="Picture 3" descr="cir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25538"/>
            <a:ext cx="345598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95288" y="2997200"/>
            <a:ext cx="33845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700" i="0">
                <a:solidFill>
                  <a:srgbClr val="000000"/>
                </a:solidFill>
                <a:latin typeface="Arial" pitchFamily="34" charset="0"/>
              </a:rPr>
              <a:t>Cirrus (Ci) - Chmura przypominająca postrzępione nitki, podstawa chmury 7-10km, długość od 10 do 1000km. Powodują opady, które nie docierają na ziemię. Sygnalizują dużą zmianę pogody. Może towarzyszyć im silny porwisty wiatr. Wystepuje na wysokości 7km - 13km. </a:t>
            </a:r>
            <a:br>
              <a:rPr lang="pl-PL" sz="700" i="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700" i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pl-PL" sz="700" i="0">
                <a:solidFill>
                  <a:srgbClr val="000000"/>
                </a:solidFill>
                <a:latin typeface="Arial" pitchFamily="34" charset="0"/>
              </a:rPr>
            </a:br>
            <a:endParaRPr lang="pl-PL" sz="7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31429" name="Picture 5" descr="cirrocumu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125538"/>
            <a:ext cx="33829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5364163" y="3068638"/>
            <a:ext cx="324008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700" i="0">
                <a:solidFill>
                  <a:srgbClr val="000000"/>
                </a:solidFill>
                <a:latin typeface="Arial" pitchFamily="34" charset="0"/>
              </a:rPr>
              <a:t>CirroCumulus (Cc) - Chmury składające się z bardzo małych części. Wyglądają, jak cienka, biała ławica. Zapowiadają nadejście frontu chlodnego. Wystepują na wysokości 6km - 13km. </a:t>
            </a:r>
            <a:br>
              <a:rPr lang="pl-PL" sz="700" i="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700" i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pl-PL" sz="700" i="0">
                <a:solidFill>
                  <a:srgbClr val="000000"/>
                </a:solidFill>
                <a:latin typeface="Arial" pitchFamily="34" charset="0"/>
              </a:rPr>
            </a:br>
            <a:endParaRPr lang="pl-PL" sz="7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31431" name="Picture 7" descr="cirrostra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860800"/>
            <a:ext cx="34559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1887538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i="0">
              <a:latin typeface="Arial" pitchFamily="34" charset="0"/>
            </a:endParaRP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468313" y="6092825"/>
            <a:ext cx="3240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CirroStratus</a:t>
            </a:r>
            <a:r>
              <a:rPr lang="pl-PL" sz="8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(Cs) - Chmury wyglądają jak przejrzysta biała zasłona z chmur o włóknistym lub gładkim wyglądzie, pokrywająca niebo całkowicie lub częściowo. i</a:t>
            </a:r>
            <a:r>
              <a:rPr lang="pl-PL" sz="800" i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31434" name="Picture 10" descr="altocumu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860800"/>
            <a:ext cx="33829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5435600" y="6165850"/>
            <a:ext cx="3168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 i="0" dirty="0" err="1">
                <a:latin typeface="Arial" pitchFamily="34" charset="0"/>
              </a:rPr>
              <a:t>AltoCumulus</a:t>
            </a:r>
            <a:r>
              <a:rPr lang="pl-PL" sz="800" i="0" dirty="0">
                <a:latin typeface="Arial" pitchFamily="34" charset="0"/>
              </a:rPr>
              <a:t> (Ac) - Chmury te przypominają cienką mgiełkę zawieszoną bardzo wysoko. Sygnalizują nadejście frontu chłodnego. Występują na wysokości 2,5km - 6km </a:t>
            </a:r>
            <a:r>
              <a:rPr lang="pl-PL" i="0" dirty="0">
                <a:latin typeface="Arial" pitchFamily="34" charset="0"/>
              </a:rPr>
              <a:t/>
            </a:r>
            <a:br>
              <a:rPr lang="pl-PL" i="0" dirty="0">
                <a:latin typeface="Arial" pitchFamily="34" charset="0"/>
              </a:rPr>
            </a:br>
            <a:r>
              <a:rPr lang="pl-PL" i="0" dirty="0">
                <a:latin typeface="Arial" pitchFamily="34" charset="0"/>
              </a:rPr>
              <a:t/>
            </a:r>
            <a:br>
              <a:rPr lang="pl-PL" i="0" dirty="0">
                <a:latin typeface="Arial" pitchFamily="34" charset="0"/>
              </a:rPr>
            </a:br>
            <a:endParaRPr lang="pl-PL" i="0" dirty="0">
              <a:latin typeface="Arial" pitchFamily="34" charset="0"/>
            </a:endParaRP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1116013" y="765175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 i="0">
                <a:latin typeface="Arial" pitchFamily="34" charset="0"/>
              </a:rPr>
              <a:t>Cirrus (Ci) - Pierzaste</a:t>
            </a:r>
            <a:r>
              <a:rPr lang="pl-PL" sz="1000" i="0">
                <a:latin typeface="Arial" pitchFamily="34" charset="0"/>
              </a:rPr>
              <a:t> </a:t>
            </a: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5724525" y="765175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 i="0">
                <a:latin typeface="Arial" pitchFamily="34" charset="0"/>
              </a:rPr>
              <a:t>CirroCumulus (Cc) - Kłębiasto-pierzaste</a:t>
            </a:r>
            <a:br>
              <a:rPr lang="pl-PL" sz="1000" b="1" i="0">
                <a:latin typeface="Arial" pitchFamily="34" charset="0"/>
              </a:rPr>
            </a:br>
            <a:endParaRPr lang="pl-PL" sz="1000" b="1" i="0">
              <a:latin typeface="Arial" pitchFamily="34" charset="0"/>
            </a:endParaRP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765175" y="3619500"/>
            <a:ext cx="257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 b="1" i="0">
                <a:latin typeface="Arial" pitchFamily="34" charset="0"/>
              </a:rPr>
              <a:t>CirroStarus (Cs) - Warstwowo-pierzaste</a:t>
            </a:r>
            <a:br>
              <a:rPr lang="pl-PL" sz="1000" b="1" i="0">
                <a:latin typeface="Arial" pitchFamily="34" charset="0"/>
              </a:rPr>
            </a:br>
            <a:endParaRPr lang="pl-PL" sz="1000" b="1" i="0">
              <a:latin typeface="Arial" pitchFamily="34" charset="0"/>
            </a:endParaRPr>
          </a:p>
        </p:txBody>
      </p:sp>
      <p:sp>
        <p:nvSpPr>
          <p:cNvPr id="231439" name="Text Box 15"/>
          <p:cNvSpPr txBox="1">
            <a:spLocks noChangeArrowheads="1"/>
          </p:cNvSpPr>
          <p:nvPr/>
        </p:nvSpPr>
        <p:spPr bwMode="auto">
          <a:xfrm>
            <a:off x="5745163" y="3619500"/>
            <a:ext cx="240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 b="1" i="0">
                <a:latin typeface="Arial" pitchFamily="34" charset="0"/>
              </a:rPr>
              <a:t>AltoCumulus (Ac) - Średnie kłębiaste</a:t>
            </a:r>
            <a:br>
              <a:rPr lang="pl-PL" sz="1000" b="1" i="0">
                <a:latin typeface="Arial" pitchFamily="34" charset="0"/>
              </a:rPr>
            </a:br>
            <a:endParaRPr lang="pl-PL" sz="1000" b="1" i="0">
              <a:latin typeface="Arial" pitchFamily="34" charset="0"/>
            </a:endParaRPr>
          </a:p>
        </p:txBody>
      </p:sp>
      <p:sp>
        <p:nvSpPr>
          <p:cNvPr id="231441" name="Oval 17"/>
          <p:cNvSpPr>
            <a:spLocks noChangeArrowheads="1"/>
          </p:cNvSpPr>
          <p:nvPr/>
        </p:nvSpPr>
        <p:spPr bwMode="auto">
          <a:xfrm>
            <a:off x="2438400" y="1219200"/>
            <a:ext cx="1371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i="0"/>
              <a:t>ZMIANA POGODY</a:t>
            </a:r>
          </a:p>
          <a:p>
            <a:pPr algn="ctr"/>
            <a:r>
              <a:rPr lang="pl-PL" i="0"/>
              <a:t>WIATR</a:t>
            </a:r>
          </a:p>
        </p:txBody>
      </p:sp>
      <p:sp>
        <p:nvSpPr>
          <p:cNvPr id="231442" name="Oval 18"/>
          <p:cNvSpPr>
            <a:spLocks noChangeArrowheads="1"/>
          </p:cNvSpPr>
          <p:nvPr/>
        </p:nvSpPr>
        <p:spPr bwMode="auto">
          <a:xfrm>
            <a:off x="7162800" y="1219200"/>
            <a:ext cx="14478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i="0"/>
              <a:t>BĘDZIE ZIMNO</a:t>
            </a:r>
          </a:p>
        </p:txBody>
      </p:sp>
      <p:sp>
        <p:nvSpPr>
          <p:cNvPr id="231443" name="Oval 19"/>
          <p:cNvSpPr>
            <a:spLocks noChangeArrowheads="1"/>
          </p:cNvSpPr>
          <p:nvPr/>
        </p:nvSpPr>
        <p:spPr bwMode="auto">
          <a:xfrm>
            <a:off x="2514600" y="3962400"/>
            <a:ext cx="1295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i="0"/>
              <a:t>BĘDZIE ZNOŚNIE</a:t>
            </a:r>
          </a:p>
        </p:txBody>
      </p:sp>
      <p:sp>
        <p:nvSpPr>
          <p:cNvPr id="231444" name="Oval 20"/>
          <p:cNvSpPr>
            <a:spLocks noChangeArrowheads="1"/>
          </p:cNvSpPr>
          <p:nvPr/>
        </p:nvSpPr>
        <p:spPr bwMode="auto">
          <a:xfrm>
            <a:off x="7162800" y="3962400"/>
            <a:ext cx="14478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i="0"/>
              <a:t>TEŻ BĘDZIE</a:t>
            </a:r>
          </a:p>
          <a:p>
            <a:pPr algn="ctr"/>
            <a:r>
              <a:rPr lang="pl-PL" i="0"/>
              <a:t>ZIMNO</a:t>
            </a:r>
          </a:p>
        </p:txBody>
      </p:sp>
    </p:spTree>
    <p:extLst>
      <p:ext uri="{BB962C8B-B14F-4D97-AF65-F5344CB8AC3E}">
        <p14:creationId xmlns:p14="http://schemas.microsoft.com/office/powerpoint/2010/main" xmlns="" val="297082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20713"/>
          </a:xfrm>
        </p:spPr>
        <p:txBody>
          <a:bodyPr/>
          <a:lstStyle/>
          <a:p>
            <a:pPr eaLnBrk="1" hangingPunct="1"/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</a:rPr>
              <a:t>CHMURY</a:t>
            </a:r>
            <a:r>
              <a:rPr lang="pl-PL" sz="3200" b="1" dirty="0" smtClean="0">
                <a:latin typeface="Arial" pitchFamily="34" charset="0"/>
              </a:rPr>
              <a:t> </a:t>
            </a:r>
          </a:p>
        </p:txBody>
      </p:sp>
      <p:pic>
        <p:nvPicPr>
          <p:cNvPr id="232451" name="Picture 3" descr="altostra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33829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2" name="Picture 4" descr="stratocumu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052513"/>
            <a:ext cx="34559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3" name="Picture 5" descr="stra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149725"/>
            <a:ext cx="33829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4" name="Picture 6" descr="nimbostrat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149725"/>
            <a:ext cx="34559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762000" y="738188"/>
            <a:ext cx="2436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 b="1" i="0">
                <a:latin typeface="Arial" pitchFamily="34" charset="0"/>
              </a:rPr>
              <a:t>AltoStratus (As) - Średnie warstwowe</a:t>
            </a:r>
            <a:br>
              <a:rPr lang="pl-PL" sz="1000" b="1" i="0">
                <a:latin typeface="Arial" pitchFamily="34" charset="0"/>
              </a:rPr>
            </a:br>
            <a:endParaRPr lang="pl-PL" sz="1000" b="1" i="0">
              <a:latin typeface="Arial" pitchFamily="34" charset="0"/>
            </a:endParaRPr>
          </a:p>
        </p:txBody>
      </p:sp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684213" y="3068638"/>
            <a:ext cx="302418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700" i="0">
                <a:solidFill>
                  <a:srgbClr val="000000"/>
                </a:solidFill>
                <a:latin typeface="Arial" pitchFamily="34" charset="0"/>
              </a:rPr>
              <a:t>AltoStratus (As) - Chmury warstwy średniej - wysokie prześwieca przez nie księżyc. Przynoszą śnieg, deszcz i grad. Występują na wysokości 2,5km - 5km </a:t>
            </a:r>
            <a:br>
              <a:rPr lang="pl-PL" sz="700" i="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700" i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pl-PL" sz="700" i="0">
                <a:solidFill>
                  <a:srgbClr val="000000"/>
                </a:solidFill>
                <a:latin typeface="Arial" pitchFamily="34" charset="0"/>
              </a:rPr>
            </a:br>
            <a:endParaRPr lang="pl-PL" sz="7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435600" y="7651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000" b="1" i="0">
                <a:latin typeface="Arial" pitchFamily="34" charset="0"/>
              </a:rPr>
              <a:t>Stratocumulus (Sc) - Kłębiasto-warstwowe</a:t>
            </a:r>
            <a:r>
              <a:rPr lang="pl-PL" i="0">
                <a:latin typeface="Arial" pitchFamily="34" charset="0"/>
              </a:rPr>
              <a:t/>
            </a:r>
            <a:br>
              <a:rPr lang="pl-PL" i="0">
                <a:latin typeface="Arial" pitchFamily="34" charset="0"/>
              </a:rPr>
            </a:br>
            <a:endParaRPr lang="pl-PL" i="0">
              <a:latin typeface="Arial" pitchFamily="34" charset="0"/>
            </a:endParaRP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5435600" y="3068638"/>
            <a:ext cx="3240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700" i="0">
                <a:solidFill>
                  <a:srgbClr val="000000"/>
                </a:solidFill>
                <a:latin typeface="Arial" pitchFamily="34" charset="0"/>
              </a:rPr>
              <a:t>StratoCumulus (Sc) - Chmura powstaje z rozbudowanego cumulusa, przynosi przelotne opady, zwiastuje załamanie pogody. Opady pochodzące z tych chmur posiadają zawsze słabe natężenie. Występuje na wysokości 200m - 3km </a:t>
            </a:r>
            <a:br>
              <a:rPr lang="pl-PL" sz="700" i="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700" i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pl-PL" sz="700" i="0">
                <a:solidFill>
                  <a:srgbClr val="000000"/>
                </a:solidFill>
                <a:latin typeface="Arial" pitchFamily="34" charset="0"/>
              </a:rPr>
            </a:br>
            <a:endParaRPr lang="pl-PL" sz="7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611188" y="6092825"/>
            <a:ext cx="30972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700" i="0">
                <a:solidFill>
                  <a:srgbClr val="000000"/>
                </a:solidFill>
                <a:latin typeface="Arial" pitchFamily="34" charset="0"/>
              </a:rPr>
              <a:t>Stratus (St) - Chmura warstwowa, bardzo rozległa i jednolita. Przynosi opad deszczu zwykle zapowiada trzydniówkę. Stratus Posiada często tak niską dolną podstawę, że zasłania wierzchołki niskich wzgórz lub wysokich budowli. Podstawa chmury ok 01-2km może towarzyszyć jej mgła lub mżawka zanim zacznie się właściwy opad. Z reguły wiatry są umiarkowane. Występuje na wysokości 50m - 2km </a:t>
            </a:r>
            <a:br>
              <a:rPr lang="pl-PL" sz="700" i="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700" i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pl-PL" sz="700" i="0">
                <a:solidFill>
                  <a:srgbClr val="000000"/>
                </a:solidFill>
                <a:latin typeface="Arial" pitchFamily="34" charset="0"/>
              </a:rPr>
            </a:br>
            <a:endParaRPr lang="pl-PL" sz="7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1020763" y="3835400"/>
            <a:ext cx="206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 b="1" i="0">
                <a:latin typeface="Arial" pitchFamily="34" charset="0"/>
              </a:rPr>
              <a:t>Stratus (St) - Niskie warstwowe</a:t>
            </a:r>
            <a:br>
              <a:rPr lang="pl-PL" sz="1000" b="1" i="0">
                <a:latin typeface="Arial" pitchFamily="34" charset="0"/>
              </a:rPr>
            </a:br>
            <a:endParaRPr lang="pl-PL" sz="1000" b="1" i="0">
              <a:latin typeface="Arial" pitchFamily="34" charset="0"/>
            </a:endParaRPr>
          </a:p>
        </p:txBody>
      </p:sp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5651500" y="38608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000" b="1" i="0">
                <a:latin typeface="Arial" pitchFamily="34" charset="0"/>
              </a:rPr>
              <a:t>NimboStratus (Nb) - Warstwowe deszczowe</a:t>
            </a:r>
            <a:r>
              <a:rPr lang="pl-PL" i="0">
                <a:latin typeface="Arial" pitchFamily="34" charset="0"/>
              </a:rPr>
              <a:t/>
            </a:r>
            <a:br>
              <a:rPr lang="pl-PL" i="0">
                <a:latin typeface="Arial" pitchFamily="34" charset="0"/>
              </a:rPr>
            </a:br>
            <a:endParaRPr lang="pl-PL" i="0">
              <a:latin typeface="Arial" pitchFamily="34" charset="0"/>
            </a:endParaRPr>
          </a:p>
        </p:txBody>
      </p:sp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5364163" y="6165850"/>
            <a:ext cx="33115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700" i="0">
                <a:solidFill>
                  <a:srgbClr val="000000"/>
                </a:solidFill>
                <a:latin typeface="Arial" pitchFamily="34" charset="0"/>
              </a:rPr>
              <a:t>NimboStratus (Nb) - Odmianą stratusa jest nimbostratus. Jest klasyczną chmurą deszczową opady są zawsze długotrwałe, obfite i ciągłe. Podstawa chmury ok.01-3km często występuje w towarzystwie innych chmur a zwłaszcza nimbusa lub stratusa. Występuje na wysokości 100m - 8km </a:t>
            </a:r>
            <a:br>
              <a:rPr lang="pl-PL" sz="700" i="0">
                <a:solidFill>
                  <a:srgbClr val="000000"/>
                </a:solidFill>
                <a:latin typeface="Arial" pitchFamily="34" charset="0"/>
              </a:rPr>
            </a:br>
            <a:endParaRPr lang="pl-PL" sz="7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2463" name="Oval 15"/>
          <p:cNvSpPr>
            <a:spLocks noChangeArrowheads="1"/>
          </p:cNvSpPr>
          <p:nvPr/>
        </p:nvSpPr>
        <p:spPr bwMode="auto">
          <a:xfrm>
            <a:off x="2133600" y="1219200"/>
            <a:ext cx="1600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i="0"/>
              <a:t>ŚNIEG,DESZCZ</a:t>
            </a:r>
          </a:p>
          <a:p>
            <a:pPr algn="ctr"/>
            <a:r>
              <a:rPr lang="pl-PL" i="0"/>
              <a:t>GRAD</a:t>
            </a:r>
          </a:p>
        </p:txBody>
      </p:sp>
      <p:sp>
        <p:nvSpPr>
          <p:cNvPr id="232464" name="Oval 16"/>
          <p:cNvSpPr>
            <a:spLocks noChangeArrowheads="1"/>
          </p:cNvSpPr>
          <p:nvPr/>
        </p:nvSpPr>
        <p:spPr bwMode="auto">
          <a:xfrm>
            <a:off x="7239000" y="1219200"/>
            <a:ext cx="14478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i="0"/>
              <a:t>OPADY PRZELOTNE</a:t>
            </a:r>
          </a:p>
        </p:txBody>
      </p:sp>
      <p:sp>
        <p:nvSpPr>
          <p:cNvPr id="232465" name="Oval 17"/>
          <p:cNvSpPr>
            <a:spLocks noChangeArrowheads="1"/>
          </p:cNvSpPr>
          <p:nvPr/>
        </p:nvSpPr>
        <p:spPr bwMode="auto">
          <a:xfrm>
            <a:off x="2286000" y="4267200"/>
            <a:ext cx="15240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i="0"/>
              <a:t>DESZCZ</a:t>
            </a:r>
          </a:p>
          <a:p>
            <a:pPr algn="ctr"/>
            <a:r>
              <a:rPr lang="pl-PL" i="0"/>
              <a:t>TRZYDNIÓWKA</a:t>
            </a:r>
          </a:p>
        </p:txBody>
      </p:sp>
      <p:sp>
        <p:nvSpPr>
          <p:cNvPr id="232466" name="Oval 18"/>
          <p:cNvSpPr>
            <a:spLocks noChangeArrowheads="1"/>
          </p:cNvSpPr>
          <p:nvPr/>
        </p:nvSpPr>
        <p:spPr bwMode="auto">
          <a:xfrm>
            <a:off x="7239000" y="4267200"/>
            <a:ext cx="14478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i="0"/>
              <a:t>OPADY</a:t>
            </a:r>
          </a:p>
          <a:p>
            <a:pPr algn="ctr"/>
            <a:r>
              <a:rPr lang="pl-PL" i="0"/>
              <a:t>DŁUGOTRWAŁE</a:t>
            </a:r>
          </a:p>
        </p:txBody>
      </p:sp>
    </p:spTree>
    <p:extLst>
      <p:ext uri="{BB962C8B-B14F-4D97-AF65-F5344CB8AC3E}">
        <p14:creationId xmlns:p14="http://schemas.microsoft.com/office/powerpoint/2010/main" xmlns="" val="110711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</a:rPr>
              <a:t>CHMURY</a:t>
            </a:r>
            <a:r>
              <a:rPr lang="pl-PL" sz="3200" b="1" dirty="0" smtClean="0">
                <a:latin typeface="Arial" pitchFamily="34" charset="0"/>
              </a:rPr>
              <a:t> </a:t>
            </a:r>
          </a:p>
        </p:txBody>
      </p:sp>
      <p:pic>
        <p:nvPicPr>
          <p:cNvPr id="233476" name="Picture 4" descr="cumulonimb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84" y="1231106"/>
            <a:ext cx="37449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324008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700" i="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pl-PL" sz="700" i="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700" i="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pl-PL" sz="700" i="0" dirty="0">
                <a:solidFill>
                  <a:srgbClr val="000000"/>
                </a:solidFill>
                <a:latin typeface="Arial" pitchFamily="34" charset="0"/>
              </a:rPr>
            </a:br>
            <a:endParaRPr lang="pl-PL" sz="70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4860032" y="1029853"/>
            <a:ext cx="280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 b="1" i="0" dirty="0">
                <a:latin typeface="Arial" pitchFamily="34" charset="0"/>
              </a:rPr>
              <a:t>Cumulonimbus (</a:t>
            </a:r>
            <a:r>
              <a:rPr lang="pl-PL" sz="1000" b="1" i="0" dirty="0" err="1">
                <a:latin typeface="Arial" pitchFamily="34" charset="0"/>
              </a:rPr>
              <a:t>Cb</a:t>
            </a:r>
            <a:r>
              <a:rPr lang="pl-PL" sz="1000" b="1" i="0" dirty="0">
                <a:latin typeface="Arial" pitchFamily="34" charset="0"/>
              </a:rPr>
              <a:t>) - Kłębiaste deszczowe </a:t>
            </a: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467544" y="5517232"/>
            <a:ext cx="806526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i="0" dirty="0">
                <a:solidFill>
                  <a:srgbClr val="000000"/>
                </a:solidFill>
                <a:latin typeface="Arial" pitchFamily="34" charset="0"/>
              </a:rPr>
              <a:t>Cumulonimbus (</a:t>
            </a:r>
            <a:r>
              <a:rPr lang="pl-PL" sz="1200" i="0" dirty="0" err="1">
                <a:solidFill>
                  <a:srgbClr val="000000"/>
                </a:solidFill>
                <a:latin typeface="Arial" pitchFamily="34" charset="0"/>
              </a:rPr>
              <a:t>Cb</a:t>
            </a:r>
            <a:r>
              <a:rPr lang="pl-PL" sz="1200" i="0" dirty="0">
                <a:solidFill>
                  <a:srgbClr val="000000"/>
                </a:solidFill>
                <a:latin typeface="Arial" pitchFamily="34" charset="0"/>
              </a:rPr>
              <a:t>) - Chmura burzowa, charakteryzuje się występowaniem grzyba (kowadła), przynosi bardzo gwałtowne i silne porywy wiatru, ulewne deszcze, opady gradu, wyładowania elektryczne i szkwały, a czasami wiry pyłowe i trąby, zwiastuje sztorm. Występuje na wysokości 300m - 6,5km </a:t>
            </a:r>
            <a:br>
              <a:rPr lang="pl-PL" sz="1200" i="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700" i="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pl-PL" sz="700" i="0" dirty="0">
                <a:solidFill>
                  <a:srgbClr val="000000"/>
                </a:solidFill>
                <a:latin typeface="Arial" pitchFamily="34" charset="0"/>
              </a:rPr>
            </a:br>
            <a:endParaRPr lang="pl-PL" sz="700" i="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4708"/>
            <a:ext cx="38354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010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chmura frontowa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19" y="332656"/>
            <a:ext cx="4475601" cy="3168352"/>
          </a:xfrm>
        </p:spPr>
      </p:pic>
      <p:pic>
        <p:nvPicPr>
          <p:cNvPr id="6" name="Symbol zastępczy zawartości 5" descr="chmura z deszczem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388936"/>
            <a:ext cx="4320480" cy="4320480"/>
          </a:xfrm>
        </p:spPr>
      </p:pic>
    </p:spTree>
    <p:extLst>
      <p:ext uri="{BB962C8B-B14F-4D97-AF65-F5344CB8AC3E}">
        <p14:creationId xmlns:p14="http://schemas.microsoft.com/office/powerpoint/2010/main" xmlns="" val="275380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6201" y="1412776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Skala stanu </a:t>
            </a:r>
            <a:r>
              <a:rPr lang="pl-PL" dirty="0">
                <a:solidFill>
                  <a:srgbClr val="FF0000"/>
                </a:solidFill>
              </a:rPr>
              <a:t>morza</a:t>
            </a:r>
            <a:r>
              <a:rPr lang="pl-PL" dirty="0"/>
              <a:t>	określenie stanu morza		wysokość fali w </a:t>
            </a:r>
            <a:r>
              <a:rPr lang="pl-PL" dirty="0" smtClean="0"/>
              <a:t>metrach</a:t>
            </a:r>
          </a:p>
          <a:p>
            <a:endParaRPr lang="pl-PL" dirty="0"/>
          </a:p>
          <a:p>
            <a:r>
              <a:rPr lang="pl-PL" dirty="0"/>
              <a:t>0	</a:t>
            </a:r>
            <a:r>
              <a:rPr lang="pl-PL" dirty="0" smtClean="0"/>
              <a:t>lustrzana </a:t>
            </a:r>
            <a:r>
              <a:rPr lang="pl-PL" dirty="0"/>
              <a:t>gładź (</a:t>
            </a:r>
            <a:r>
              <a:rPr lang="pl-PL" dirty="0" err="1"/>
              <a:t>Calm-glasy</a:t>
            </a:r>
            <a:r>
              <a:rPr lang="pl-PL" dirty="0"/>
              <a:t>)		</a:t>
            </a:r>
            <a:r>
              <a:rPr lang="pl-PL" dirty="0" smtClean="0"/>
              <a:t>                   0</a:t>
            </a:r>
            <a:endParaRPr lang="pl-PL" dirty="0"/>
          </a:p>
          <a:p>
            <a:r>
              <a:rPr lang="pl-PL" dirty="0"/>
              <a:t>1 ( I )	zmarszczki (</a:t>
            </a:r>
            <a:r>
              <a:rPr lang="pl-PL" dirty="0" err="1"/>
              <a:t>Calm-rippled</a:t>
            </a:r>
            <a:r>
              <a:rPr lang="pl-PL" dirty="0"/>
              <a:t>)		</a:t>
            </a:r>
            <a:r>
              <a:rPr lang="pl-PL" dirty="0" smtClean="0"/>
              <a:t>                   0,0 </a:t>
            </a:r>
            <a:r>
              <a:rPr lang="pl-PL" dirty="0"/>
              <a:t>- 0,1</a:t>
            </a:r>
          </a:p>
          <a:p>
            <a:r>
              <a:rPr lang="pl-PL" dirty="0"/>
              <a:t>2 ( II )	bardzo łagodne (</a:t>
            </a:r>
            <a:r>
              <a:rPr lang="pl-PL" dirty="0" err="1"/>
              <a:t>Smooth</a:t>
            </a:r>
            <a:r>
              <a:rPr lang="pl-PL" dirty="0"/>
              <a:t> </a:t>
            </a:r>
            <a:r>
              <a:rPr lang="pl-PL" dirty="0" err="1"/>
              <a:t>wavelets</a:t>
            </a:r>
            <a:r>
              <a:rPr lang="pl-PL" dirty="0"/>
              <a:t>)	</a:t>
            </a:r>
            <a:r>
              <a:rPr lang="pl-PL" dirty="0" smtClean="0"/>
              <a:t>                   0,1 </a:t>
            </a:r>
            <a:r>
              <a:rPr lang="pl-PL" dirty="0"/>
              <a:t>- 0,5</a:t>
            </a:r>
          </a:p>
          <a:p>
            <a:r>
              <a:rPr lang="pl-PL" dirty="0"/>
              <a:t>3 ( III )	łagodne (</a:t>
            </a:r>
            <a:r>
              <a:rPr lang="pl-PL" dirty="0" err="1"/>
              <a:t>Slight</a:t>
            </a:r>
            <a:r>
              <a:rPr lang="pl-PL" dirty="0"/>
              <a:t>) 			</a:t>
            </a:r>
            <a:r>
              <a:rPr lang="pl-PL" dirty="0" smtClean="0"/>
              <a:t>                   0,5 </a:t>
            </a:r>
            <a:r>
              <a:rPr lang="pl-PL" dirty="0"/>
              <a:t>- 1,25</a:t>
            </a:r>
          </a:p>
          <a:p>
            <a:r>
              <a:rPr lang="pl-PL" dirty="0"/>
              <a:t>4 ( IV )	umiarkowane (</a:t>
            </a:r>
            <a:r>
              <a:rPr lang="pl-PL" dirty="0" err="1"/>
              <a:t>Moderate</a:t>
            </a:r>
            <a:r>
              <a:rPr lang="pl-PL" dirty="0"/>
              <a:t>)		</a:t>
            </a:r>
            <a:r>
              <a:rPr lang="pl-PL" dirty="0" smtClean="0"/>
              <a:t>                   1,25 </a:t>
            </a:r>
            <a:r>
              <a:rPr lang="pl-PL" dirty="0"/>
              <a:t>- 2,5</a:t>
            </a:r>
          </a:p>
          <a:p>
            <a:r>
              <a:rPr lang="pl-PL" dirty="0"/>
              <a:t>5 ( V )	wzburzone (</a:t>
            </a:r>
            <a:r>
              <a:rPr lang="pl-PL" dirty="0" err="1"/>
              <a:t>Rough</a:t>
            </a:r>
            <a:r>
              <a:rPr lang="pl-PL" dirty="0"/>
              <a:t>) 			</a:t>
            </a:r>
            <a:r>
              <a:rPr lang="pl-PL" dirty="0" smtClean="0"/>
              <a:t>  2,5 </a:t>
            </a:r>
            <a:r>
              <a:rPr lang="pl-PL" dirty="0"/>
              <a:t>- 4,0</a:t>
            </a:r>
          </a:p>
          <a:p>
            <a:r>
              <a:rPr lang="pl-PL" dirty="0"/>
              <a:t>6 ( VI )	bardzo wzburzone (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rough</a:t>
            </a:r>
            <a:r>
              <a:rPr lang="pl-PL" dirty="0"/>
              <a:t>)		</a:t>
            </a:r>
            <a:r>
              <a:rPr lang="pl-PL" dirty="0" smtClean="0"/>
              <a:t>  4,0 </a:t>
            </a:r>
            <a:r>
              <a:rPr lang="pl-PL" dirty="0"/>
              <a:t>- 6,0</a:t>
            </a:r>
          </a:p>
          <a:p>
            <a:r>
              <a:rPr lang="pl-PL" dirty="0"/>
              <a:t>7 ( VII)	wysokie (High)				</a:t>
            </a:r>
            <a:r>
              <a:rPr lang="pl-PL" dirty="0" smtClean="0"/>
              <a:t>  6 </a:t>
            </a:r>
            <a:r>
              <a:rPr lang="pl-PL" dirty="0"/>
              <a:t>- 9</a:t>
            </a:r>
          </a:p>
          <a:p>
            <a:r>
              <a:rPr lang="pl-PL" dirty="0"/>
              <a:t>8 ( VIII )	bardzo wysokie (</a:t>
            </a:r>
            <a:r>
              <a:rPr lang="pl-PL" dirty="0" err="1"/>
              <a:t>Very</a:t>
            </a:r>
            <a:r>
              <a:rPr lang="pl-PL" dirty="0"/>
              <a:t> high)		</a:t>
            </a:r>
            <a:r>
              <a:rPr lang="pl-PL" dirty="0" smtClean="0"/>
              <a:t>                    9 </a:t>
            </a:r>
            <a:r>
              <a:rPr lang="pl-PL" dirty="0"/>
              <a:t>- 14</a:t>
            </a:r>
          </a:p>
          <a:p>
            <a:r>
              <a:rPr lang="pl-PL" dirty="0"/>
              <a:t>9 ( IX )	niezwykłe (</a:t>
            </a:r>
            <a:r>
              <a:rPr lang="pl-PL" dirty="0" err="1"/>
              <a:t>Phenomenal</a:t>
            </a:r>
            <a:r>
              <a:rPr lang="pl-PL" dirty="0"/>
              <a:t>)	ponad 		</a:t>
            </a:r>
            <a:r>
              <a:rPr lang="pl-PL" dirty="0" smtClean="0"/>
              <a:t>   14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578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Prognoza pogody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- obserwacje własne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- kapitanat, bosmanat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- radio, TV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- telefon komórkowy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- </a:t>
            </a:r>
            <a:r>
              <a:rPr lang="pl-PL" dirty="0" err="1" smtClean="0">
                <a:solidFill>
                  <a:schemeClr val="tx2"/>
                </a:solidFill>
              </a:rPr>
              <a:t>internet</a:t>
            </a:r>
            <a:r>
              <a:rPr lang="pl-PL" dirty="0" smtClean="0">
                <a:solidFill>
                  <a:schemeClr val="tx2"/>
                </a:solidFill>
              </a:rPr>
              <a:t> - </a:t>
            </a:r>
            <a:r>
              <a:rPr lang="pl-PL" dirty="0" err="1" smtClean="0">
                <a:solidFill>
                  <a:schemeClr val="tx2"/>
                </a:solidFill>
              </a:rPr>
              <a:t>windguru</a:t>
            </a:r>
            <a:r>
              <a:rPr lang="pl-PL" dirty="0" smtClean="0">
                <a:solidFill>
                  <a:schemeClr val="tx2"/>
                </a:solidFill>
              </a:rPr>
              <a:t>, ICM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3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681</Words>
  <Application>Microsoft Office PowerPoint</Application>
  <PresentationFormat>Pokaz na ekranie (4:3)</PresentationFormat>
  <Paragraphs>136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Meteorologia</vt:lpstr>
      <vt:lpstr>Slajd 2</vt:lpstr>
      <vt:lpstr>CHMURY </vt:lpstr>
      <vt:lpstr>CHMURY </vt:lpstr>
      <vt:lpstr>CHMURY </vt:lpstr>
      <vt:lpstr>Slajd 6</vt:lpstr>
      <vt:lpstr>Slajd 7</vt:lpstr>
      <vt:lpstr>   Prognoza pogody  - obserwacje własne - kapitanat, bosmanat - radio, TV - telefon komórkowy - internet - windguru, ICM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Meteorologia</dc:title>
  <dc:creator>1</dc:creator>
  <cp:lastModifiedBy>1</cp:lastModifiedBy>
  <cp:revision>1</cp:revision>
  <dcterms:created xsi:type="dcterms:W3CDTF">2022-08-07T20:14:50Z</dcterms:created>
  <dcterms:modified xsi:type="dcterms:W3CDTF">2022-08-07T20:17:33Z</dcterms:modified>
</cp:coreProperties>
</file>