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4D2F-6FC3-4300-BC17-EC4EE4328790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F089-8292-4956-8602-FFC021E4F8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4D2F-6FC3-4300-BC17-EC4EE4328790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F089-8292-4956-8602-FFC021E4F8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4D2F-6FC3-4300-BC17-EC4EE4328790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F089-8292-4956-8602-FFC021E4F8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1C0F0-BF81-4D1E-BD4E-E2207BCD4B80}" type="datetime1">
              <a:rPr lang="pl-PL" smtClean="0"/>
              <a:pPr>
                <a:defRPr/>
              </a:pPr>
              <a:t>2022-08-07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PatentyMazury.pl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7065-A033-4700-A948-4873DC0924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57651617"/>
      </p:ext>
    </p:extLst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2F33-816F-49C0-99A5-9FD0D3EE48D5}" type="datetime1">
              <a:rPr lang="pl-PL" smtClean="0"/>
              <a:pPr>
                <a:defRPr/>
              </a:pPr>
              <a:t>2022-08-07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PatentyMazury.pl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B36C-1E15-4765-8E15-074D1EC8A8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51820766"/>
      </p:ext>
    </p:extLst>
  </p:cSld>
  <p:clrMapOvr>
    <a:masterClrMapping/>
  </p:clrMapOvr>
  <p:transition spd="med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73134-40AB-4088-B4B4-DD53FACBEC9C}" type="datetime1">
              <a:rPr lang="pl-PL" smtClean="0"/>
              <a:pPr>
                <a:defRPr/>
              </a:pPr>
              <a:t>2022-08-07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PatentyMazury.pl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AC5B-02FD-472B-91EF-C4B9F2BB0E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9093175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4D2F-6FC3-4300-BC17-EC4EE4328790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F089-8292-4956-8602-FFC021E4F8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4D2F-6FC3-4300-BC17-EC4EE4328790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F089-8292-4956-8602-FFC021E4F8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4D2F-6FC3-4300-BC17-EC4EE4328790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F089-8292-4956-8602-FFC021E4F8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4D2F-6FC3-4300-BC17-EC4EE4328790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F089-8292-4956-8602-FFC021E4F8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4D2F-6FC3-4300-BC17-EC4EE4328790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F089-8292-4956-8602-FFC021E4F8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4D2F-6FC3-4300-BC17-EC4EE4328790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F089-8292-4956-8602-FFC021E4F8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4D2F-6FC3-4300-BC17-EC4EE4328790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F089-8292-4956-8602-FFC021E4F8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4D2F-6FC3-4300-BC17-EC4EE4328790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F089-8292-4956-8602-FFC021E4F8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4D2F-6FC3-4300-BC17-EC4EE4328790}" type="datetimeFigureOut">
              <a:rPr lang="pl-PL" smtClean="0"/>
              <a:pPr/>
              <a:t>2022-08-07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F089-8292-4956-8602-FFC021E4F8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l.wikipedia.org/wiki/Search_and_Rescu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Ratownictwo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752600"/>
          </a:xfrm>
        </p:spPr>
        <p:txBody>
          <a:bodyPr/>
          <a:lstStyle/>
          <a:p>
            <a:pPr eaLnBrk="1" hangingPunct="1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</a:rPr>
              <a:t>POSTĘPOWANIE Z ZATOPIONYM</a:t>
            </a:r>
            <a:br>
              <a:rPr lang="pl-PL" sz="32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</a:rPr>
              <a:t>SILNIKIEM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79512" y="1844825"/>
            <a:ext cx="87129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pl-PL" sz="1600" i="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1600" b="1" i="0" dirty="0">
                <a:solidFill>
                  <a:schemeClr val="tx2"/>
                </a:solidFill>
                <a:latin typeface="Arial" pitchFamily="34" charset="0"/>
              </a:rPr>
              <a:t>JEŻELI SILNIK PRZBYWAŁ POD WODĄ DŁUŻEJ TO NIE PODEJMUJEMY</a:t>
            </a:r>
          </a:p>
          <a:p>
            <a:r>
              <a:rPr lang="pl-PL" sz="1600" b="1" i="0" dirty="0">
                <a:solidFill>
                  <a:schemeClr val="tx2"/>
                </a:solidFill>
                <a:latin typeface="Arial" pitchFamily="34" charset="0"/>
              </a:rPr>
              <a:t>  PRÓB JEGO ODPALENIA. MUSI BYĆ ROZEBRANY I SPRAWDZONY PRZEZ</a:t>
            </a:r>
          </a:p>
          <a:p>
            <a:r>
              <a:rPr lang="pl-PL" sz="1600" b="1" i="0" dirty="0">
                <a:solidFill>
                  <a:schemeClr val="tx2"/>
                </a:solidFill>
                <a:latin typeface="Arial" pitchFamily="34" charset="0"/>
              </a:rPr>
              <a:t>  MECHANIKA</a:t>
            </a:r>
          </a:p>
          <a:p>
            <a:pPr>
              <a:buFontTx/>
              <a:buChar char="•"/>
            </a:pPr>
            <a:r>
              <a:rPr lang="pl-PL" sz="1600" b="1" i="0" dirty="0">
                <a:solidFill>
                  <a:schemeClr val="tx2"/>
                </a:solidFill>
                <a:latin typeface="Arial" pitchFamily="34" charset="0"/>
              </a:rPr>
              <a:t> JEŻELI ZATONIĘCIE BYŁO KRÓTKOTRWAŁE TO MOTOR NALEŻY SZYBKO</a:t>
            </a:r>
          </a:p>
          <a:p>
            <a:r>
              <a:rPr lang="pl-PL" sz="1600" b="1" i="0" dirty="0">
                <a:solidFill>
                  <a:schemeClr val="tx2"/>
                </a:solidFill>
                <a:latin typeface="Arial" pitchFamily="34" charset="0"/>
              </a:rPr>
              <a:t>  URUCHOMIĆ WYKONUJĄC PODANE NIŻEJ CZYNNOŚCI:</a:t>
            </a:r>
          </a:p>
          <a:p>
            <a:endParaRPr lang="pl-PL" sz="1600" b="1" i="0" dirty="0">
              <a:solidFill>
                <a:schemeClr val="tx2"/>
              </a:solidFill>
              <a:latin typeface="Arial" pitchFamily="34" charset="0"/>
            </a:endParaRPr>
          </a:p>
          <a:p>
            <a:r>
              <a:rPr lang="pl-PL" sz="1600" b="1" i="0" dirty="0">
                <a:solidFill>
                  <a:schemeClr val="tx2"/>
                </a:solidFill>
                <a:latin typeface="Arial" pitchFamily="34" charset="0"/>
              </a:rPr>
              <a:t>             - </a:t>
            </a:r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SPRAWDZAMY SPRAWNOŚĆ MECHANICZĄ SILNIKA</a:t>
            </a:r>
          </a:p>
          <a:p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               - ODŁĄCZAMY PRZEWODY PALIWOWE I ZAPŁON</a:t>
            </a:r>
          </a:p>
          <a:p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               - SUCHYMI SZMATAMI USUWAMY WODĘ Z ZEWNĄTRZ MOTORU</a:t>
            </a:r>
          </a:p>
          <a:p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               - WYKRĘCAMY ŚWIECE</a:t>
            </a:r>
          </a:p>
          <a:p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               - WYKONYJEMY KILKA OBROTÓW ROZRUSZNIKIEM ŻEBY WYRZUCIĆ</a:t>
            </a:r>
          </a:p>
          <a:p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                 WODĘ Z UKŁADÓW WEWNĘTRZNYCH</a:t>
            </a:r>
          </a:p>
          <a:p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               - CYLINDRY, GAŹNIK I DOSTĘPNE MIEJSCA W UKŁADZIE PALIWOWYM</a:t>
            </a:r>
          </a:p>
          <a:p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                  ZALEWAMY DUŻĄ ILOŚCIĄ DENATURATU I KRĘCIMY ROZRUSZNIKIEM.</a:t>
            </a:r>
          </a:p>
          <a:p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                  OPERACJĘ TĄ POWTARZAMY WIELOKROTNIE.</a:t>
            </a:r>
          </a:p>
          <a:p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               - SUSZYMY INSTALACJĘ ELEKTRYCZNĄ I ZAPŁONOWĄ</a:t>
            </a:r>
          </a:p>
          <a:p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               - WKRĘCAMY SUCHE LUB NOWE ŚWIECE I PODŁĄCZAMY NOWE PALIWO</a:t>
            </a:r>
          </a:p>
          <a:p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               - URUCHAMIAMY MOTOR NA KILKANAŚCIE MINUT</a:t>
            </a:r>
          </a:p>
          <a:p>
            <a:r>
              <a:rPr lang="pl-PL" sz="1400" b="1" i="0" dirty="0">
                <a:solidFill>
                  <a:schemeClr val="tx2"/>
                </a:solidFill>
                <a:latin typeface="Arial" pitchFamily="34" charset="0"/>
              </a:rPr>
              <a:t>               - SPRAWDZAMY USZCZELNIENIE I STAN OLEJU W UKŁADZIE NAPĘDOWYM</a:t>
            </a:r>
            <a:endParaRPr lang="pl-PL" sz="1600" b="1" i="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960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sz="4000" b="1" dirty="0" smtClean="0">
                <a:solidFill>
                  <a:srgbClr val="000099"/>
                </a:solidFill>
              </a:rPr>
              <a:t/>
            </a:r>
            <a:br>
              <a:rPr lang="pl-PL" sz="4000" b="1" dirty="0" smtClean="0">
                <a:solidFill>
                  <a:srgbClr val="000099"/>
                </a:solidFill>
              </a:rPr>
            </a:br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Zagrożenia po wypadnięciu za burtę</a:t>
            </a:r>
            <a:r>
              <a:rPr lang="pl-PL" sz="4000" b="1" dirty="0" smtClean="0">
                <a:solidFill>
                  <a:srgbClr val="000099"/>
                </a:solidFill>
              </a:rPr>
              <a:t/>
            </a:r>
            <a:br>
              <a:rPr lang="pl-PL" sz="4000" b="1" dirty="0" smtClean="0">
                <a:solidFill>
                  <a:srgbClr val="000099"/>
                </a:solidFill>
              </a:rPr>
            </a:br>
            <a:endParaRPr lang="pl-PL" sz="4000" b="1" dirty="0" smtClean="0">
              <a:solidFill>
                <a:srgbClr val="000099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229600" cy="464137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l-PL" sz="25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sz="25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sz="25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sz="2500" b="1" dirty="0" smtClean="0">
                <a:solidFill>
                  <a:srgbClr val="000099"/>
                </a:solidFill>
              </a:rPr>
              <a:t>Utonięcie </a:t>
            </a:r>
          </a:p>
          <a:p>
            <a:pPr eaLnBrk="1" hangingPunct="1">
              <a:lnSpc>
                <a:spcPct val="80000"/>
              </a:lnSpc>
            </a:pPr>
            <a:endParaRPr lang="pl-PL" sz="25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sz="2500" b="1" dirty="0" smtClean="0">
                <a:solidFill>
                  <a:srgbClr val="000099"/>
                </a:solidFill>
              </a:rPr>
              <a:t>Wychłodzenie </a:t>
            </a:r>
          </a:p>
          <a:p>
            <a:pPr eaLnBrk="1" hangingPunct="1">
              <a:lnSpc>
                <a:spcPct val="80000"/>
              </a:lnSpc>
            </a:pPr>
            <a:endParaRPr lang="pl-PL" sz="25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sz="2500" b="1" dirty="0" smtClean="0">
                <a:solidFill>
                  <a:srgbClr val="000099"/>
                </a:solidFill>
              </a:rPr>
              <a:t>Urazy od śruby napędowej</a:t>
            </a:r>
          </a:p>
          <a:p>
            <a:pPr eaLnBrk="1" hangingPunct="1">
              <a:lnSpc>
                <a:spcPct val="80000"/>
              </a:lnSpc>
            </a:pPr>
            <a:endParaRPr lang="pl-PL" sz="25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sz="25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sz="2500" b="1" dirty="0" smtClean="0">
                <a:solidFill>
                  <a:srgbClr val="000099"/>
                </a:solidFill>
              </a:rPr>
              <a:t>Urazy </a:t>
            </a:r>
            <a:r>
              <a:rPr lang="pl-PL" sz="2500" b="1" dirty="0" smtClean="0">
                <a:solidFill>
                  <a:schemeClr val="tx2"/>
                </a:solidFill>
              </a:rPr>
              <a:t>powstałe</a:t>
            </a:r>
            <a:r>
              <a:rPr lang="pl-PL" sz="2500" b="1" dirty="0" smtClean="0">
                <a:solidFill>
                  <a:srgbClr val="000099"/>
                </a:solidFill>
              </a:rPr>
              <a:t> na skutek uderzenia o wodę</a:t>
            </a:r>
          </a:p>
          <a:p>
            <a:pPr eaLnBrk="1" hangingPunct="1">
              <a:lnSpc>
                <a:spcPct val="80000"/>
              </a:lnSpc>
            </a:pPr>
            <a:endParaRPr lang="pl-PL" sz="2500" b="1" dirty="0" smtClean="0">
              <a:solidFill>
                <a:srgbClr val="000099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49277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22"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sz="4000" b="1" dirty="0" smtClean="0">
                <a:solidFill>
                  <a:srgbClr val="FF0000"/>
                </a:solidFill>
              </a:rPr>
              <a:t>„</a:t>
            </a:r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Człowiek za burtą</a:t>
            </a:r>
            <a:r>
              <a:rPr lang="pl-PL" sz="4000" b="1" dirty="0" smtClean="0">
                <a:solidFill>
                  <a:srgbClr val="FF0000"/>
                </a:solidFill>
              </a:rPr>
              <a:t>”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769506"/>
            <a:ext cx="7772400" cy="2309810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rgbClr val="000099"/>
                </a:solidFill>
              </a:rPr>
              <a:t> Alarm</a:t>
            </a:r>
          </a:p>
          <a:p>
            <a:pPr eaLnBrk="1" hangingPunct="1"/>
            <a:r>
              <a:rPr lang="pl-PL" sz="2500" b="1" dirty="0" smtClean="0">
                <a:solidFill>
                  <a:srgbClr val="000099"/>
                </a:solidFill>
              </a:rPr>
              <a:t>Obserwator</a:t>
            </a:r>
          </a:p>
          <a:p>
            <a:pPr eaLnBrk="1" hangingPunct="1"/>
            <a:r>
              <a:rPr lang="pl-PL" sz="2500" b="1" dirty="0" smtClean="0">
                <a:solidFill>
                  <a:srgbClr val="000099"/>
                </a:solidFill>
              </a:rPr>
              <a:t>Manewr</a:t>
            </a:r>
          </a:p>
          <a:p>
            <a:pPr eaLnBrk="1" hangingPunct="1"/>
            <a:r>
              <a:rPr lang="pl-PL" sz="2500" b="1" dirty="0" smtClean="0">
                <a:solidFill>
                  <a:srgbClr val="000099"/>
                </a:solidFill>
              </a:rPr>
              <a:t>Podjęcie  </a:t>
            </a:r>
            <a:endParaRPr lang="pl-PL" b="1" dirty="0" smtClean="0">
              <a:solidFill>
                <a:srgbClr val="000099"/>
              </a:solidFill>
            </a:endParaRPr>
          </a:p>
          <a:p>
            <a:pPr eaLnBrk="1" hangingPunct="1"/>
            <a:endParaRPr lang="pl-PL" b="1" dirty="0" smtClean="0">
              <a:solidFill>
                <a:srgbClr val="000099"/>
              </a:solidFill>
            </a:endParaRPr>
          </a:p>
        </p:txBody>
      </p:sp>
      <p:pic>
        <p:nvPicPr>
          <p:cNvPr id="4" name="Obraz 3" descr="człowiek za burt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428736"/>
            <a:ext cx="5238750" cy="3495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4440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9685338" cy="666908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Manewr podejścia do człowieka za burtą:</a:t>
            </a:r>
          </a:p>
          <a:p>
            <a:pPr eaLnBrk="1" hangingPunct="1">
              <a:lnSpc>
                <a:spcPct val="90000"/>
              </a:lnSpc>
            </a:pPr>
            <a:endParaRPr lang="pl-PL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pod wiatr prąd i falę</a:t>
            </a:r>
          </a:p>
          <a:p>
            <a:pPr>
              <a:lnSpc>
                <a:spcPct val="90000"/>
              </a:lnSpc>
            </a:pPr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pod koniec manewru unieruchamiamy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pędnik - ( śrubę ) łodzi</a:t>
            </a:r>
          </a:p>
          <a:p>
            <a:pPr>
              <a:lnSpc>
                <a:spcPct val="90000"/>
              </a:lnSpc>
            </a:pPr>
            <a:r>
              <a:rPr lang="pl-PL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waga na brak sterowności !!</a:t>
            </a:r>
          </a:p>
          <a:p>
            <a:pPr>
              <a:lnSpc>
                <a:spcPct val="90000"/>
              </a:lnSpc>
            </a:pPr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podjęcie na pokład</a:t>
            </a:r>
          </a:p>
          <a:p>
            <a:pPr>
              <a:lnSpc>
                <a:spcPct val="90000"/>
              </a:lnSpc>
            </a:pPr>
            <a:r>
              <a:rPr lang="pl-PL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przy wejściu ratownika do wody konieczne zabezpieczenie</a:t>
            </a:r>
          </a:p>
        </p:txBody>
      </p:sp>
    </p:spTree>
    <p:extLst>
      <p:ext uri="{BB962C8B-B14F-4D97-AF65-F5344CB8AC3E}">
        <p14:creationId xmlns="" xmlns:p14="http://schemas.microsoft.com/office/powerpoint/2010/main" val="1252499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36"/>
          </a:xfrm>
        </p:spPr>
        <p:txBody>
          <a:bodyPr/>
          <a:lstStyle/>
          <a:p>
            <a:pPr eaLnBrk="1" hangingPunct="1"/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Resuscytacja i reanimacja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sz="2500" b="1" dirty="0" smtClean="0">
                <a:solidFill>
                  <a:srgbClr val="000099"/>
                </a:solidFill>
              </a:rPr>
              <a:t>Rozpoznanie stanu</a:t>
            </a:r>
          </a:p>
          <a:p>
            <a:pPr eaLnBrk="1" hangingPunct="1">
              <a:lnSpc>
                <a:spcPct val="90000"/>
              </a:lnSpc>
            </a:pPr>
            <a:r>
              <a:rPr lang="pl-PL" sz="2500" b="1" dirty="0" smtClean="0">
                <a:solidFill>
                  <a:srgbClr val="000099"/>
                </a:solidFill>
              </a:rPr>
              <a:t>ABC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sz="2500" b="1" dirty="0" smtClean="0">
                <a:solidFill>
                  <a:srgbClr val="000099"/>
                </a:solidFill>
              </a:rPr>
              <a:t>A (</a:t>
            </a:r>
            <a:r>
              <a:rPr lang="pl-PL" sz="2500" b="1" dirty="0" err="1" smtClean="0">
                <a:solidFill>
                  <a:srgbClr val="000099"/>
                </a:solidFill>
              </a:rPr>
              <a:t>airway</a:t>
            </a:r>
            <a:r>
              <a:rPr lang="pl-PL" sz="2500" b="1" dirty="0" smtClean="0">
                <a:solidFill>
                  <a:srgbClr val="000099"/>
                </a:solidFill>
              </a:rPr>
              <a:t>) – utrzymanie drożności dróg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500" b="1" dirty="0" smtClean="0">
                <a:solidFill>
                  <a:srgbClr val="000099"/>
                </a:solidFill>
              </a:rPr>
              <a:t>                         oddechowych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sz="2500" b="1" dirty="0" smtClean="0">
                <a:solidFill>
                  <a:srgbClr val="000099"/>
                </a:solidFill>
              </a:rPr>
              <a:t>B (</a:t>
            </a:r>
            <a:r>
              <a:rPr lang="pl-PL" sz="2500" b="1" dirty="0" err="1" smtClean="0">
                <a:solidFill>
                  <a:srgbClr val="000099"/>
                </a:solidFill>
              </a:rPr>
              <a:t>breathing</a:t>
            </a:r>
            <a:r>
              <a:rPr lang="pl-PL" sz="2500" b="1" dirty="0" smtClean="0">
                <a:solidFill>
                  <a:srgbClr val="000099"/>
                </a:solidFill>
              </a:rPr>
              <a:t>) – oddychanie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sz="2500" b="1" dirty="0" smtClean="0">
                <a:solidFill>
                  <a:srgbClr val="000099"/>
                </a:solidFill>
              </a:rPr>
              <a:t>C (</a:t>
            </a:r>
            <a:r>
              <a:rPr lang="pl-PL" sz="2500" b="1" dirty="0" err="1" smtClean="0">
                <a:solidFill>
                  <a:srgbClr val="000099"/>
                </a:solidFill>
              </a:rPr>
              <a:t>circulation</a:t>
            </a:r>
            <a:r>
              <a:rPr lang="pl-PL" sz="2500" b="1" dirty="0" smtClean="0">
                <a:solidFill>
                  <a:srgbClr val="000099"/>
                </a:solidFill>
              </a:rPr>
              <a:t>) – krążenie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500" b="1" dirty="0" smtClean="0">
                <a:solidFill>
                  <a:srgbClr val="000099"/>
                </a:solidFill>
              </a:rPr>
              <a:t>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sz="2500" b="1" dirty="0" smtClean="0">
                <a:solidFill>
                  <a:srgbClr val="000099"/>
                </a:solidFill>
              </a:rPr>
              <a:t>RKO (reanimacja krążeniowo oddechowa)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sz="4000" b="1" dirty="0" smtClean="0">
                <a:solidFill>
                  <a:srgbClr val="000099"/>
                </a:solidFill>
              </a:rPr>
              <a:t>32</a:t>
            </a:r>
            <a:r>
              <a:rPr lang="pl-PL" sz="4000" b="1" dirty="0">
                <a:solidFill>
                  <a:srgbClr val="000099"/>
                </a:solidFill>
              </a:rPr>
              <a:t> </a:t>
            </a:r>
            <a:r>
              <a:rPr lang="pl-PL" sz="4000" b="1" dirty="0" smtClean="0">
                <a:solidFill>
                  <a:srgbClr val="000099"/>
                </a:solidFill>
              </a:rPr>
              <a:t>ucisków 5 oddechów</a:t>
            </a:r>
            <a:r>
              <a:rPr lang="pl-PL" sz="2500" b="1" dirty="0" smtClean="0">
                <a:solidFill>
                  <a:srgbClr val="000099"/>
                </a:solidFill>
              </a:rPr>
              <a:t> </a:t>
            </a:r>
            <a:r>
              <a:rPr lang="pl-PL" sz="4000" b="1" dirty="0" smtClean="0">
                <a:solidFill>
                  <a:srgbClr val="000099"/>
                </a:solidFill>
              </a:rPr>
              <a:t>!!!!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sz="4000" b="1" dirty="0" smtClean="0">
                <a:solidFill>
                  <a:srgbClr val="000099"/>
                </a:solidFill>
              </a:rPr>
              <a:t>Utonięcie – rozpocząć od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sz="4000" b="1" dirty="0" smtClean="0">
                <a:solidFill>
                  <a:srgbClr val="000099"/>
                </a:solidFill>
              </a:rPr>
              <a:t>5 oddechów!!!</a:t>
            </a:r>
          </a:p>
        </p:txBody>
      </p:sp>
    </p:spTree>
    <p:extLst>
      <p:ext uri="{BB962C8B-B14F-4D97-AF65-F5344CB8AC3E}">
        <p14:creationId xmlns="" xmlns:p14="http://schemas.microsoft.com/office/powerpoint/2010/main" val="1069056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pPr eaLnBrk="1" hangingPunct="1"/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Pozycja bezpieczna</a:t>
            </a:r>
          </a:p>
        </p:txBody>
      </p:sp>
      <p:pic>
        <p:nvPicPr>
          <p:cNvPr id="137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268413"/>
            <a:ext cx="7859712" cy="4819650"/>
          </a:xfrm>
        </p:spPr>
      </p:pic>
    </p:spTree>
    <p:extLst>
      <p:ext uri="{BB962C8B-B14F-4D97-AF65-F5344CB8AC3E}">
        <p14:creationId xmlns="" xmlns:p14="http://schemas.microsoft.com/office/powerpoint/2010/main" val="171189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Diagram czasu przeżycia człowieka zanurzonego w wodzie</a:t>
            </a: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image-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574449"/>
            <a:ext cx="6264696" cy="4856576"/>
          </a:xfrm>
        </p:spPr>
      </p:pic>
    </p:spTree>
    <p:extLst>
      <p:ext uri="{BB962C8B-B14F-4D97-AF65-F5344CB8AC3E}">
        <p14:creationId xmlns="" xmlns:p14="http://schemas.microsoft.com/office/powerpoint/2010/main" val="16541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467544" y="0"/>
            <a:ext cx="77724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HIPOTERMIA</a:t>
            </a:r>
            <a:endParaRPr lang="pl-PL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24386672"/>
              </p:ext>
            </p:extLst>
          </p:nvPr>
        </p:nvGraphicFramePr>
        <p:xfrm>
          <a:off x="323528" y="908719"/>
          <a:ext cx="8568951" cy="5786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2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7746">
                <a:tc>
                  <a:txBody>
                    <a:bodyPr/>
                    <a:lstStyle/>
                    <a:p>
                      <a:r>
                        <a:rPr lang="pl-PL" dirty="0" smtClean="0"/>
                        <a:t>Stopień wychłodzenia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Objawy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POSTĘPOWANIE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9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Pierwsze stadium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1" dirty="0" smtClean="0"/>
                        <a:t>(36-35 stopni Celsjusza)</a:t>
                      </a:r>
                      <a:endParaRPr lang="pl-PL" sz="1200" b="1" dirty="0" smtClean="0"/>
                    </a:p>
                    <a:p>
                      <a:pPr lvl="1"/>
                      <a:r>
                        <a:rPr lang="pl-PL" sz="1200" dirty="0" smtClean="0"/>
                        <a:t>Drżenie, zimne ręce i stopy</a:t>
                      </a:r>
                    </a:p>
                    <a:p>
                      <a:pPr lvl="1"/>
                      <a:r>
                        <a:rPr lang="pl-PL" sz="1200" dirty="0" smtClean="0"/>
                        <a:t>Osoba wciąż jest w stanie sobie pomóc</a:t>
                      </a:r>
                    </a:p>
                    <a:p>
                      <a:pPr lvl="1"/>
                      <a:r>
                        <a:rPr lang="pl-PL" sz="1200" dirty="0" smtClean="0"/>
                        <a:t>Ból z zimna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Główny cel to zapobieżenie postępowania strat ciepła i pozwolenie ciału na samodzielne ogrzanie</a:t>
                      </a:r>
                    </a:p>
                    <a:p>
                      <a:r>
                        <a:rPr lang="pl-PL" sz="1050" dirty="0" smtClean="0"/>
                        <a:t>Daj ciepłe, słodkie napoje - nie podawaj alkoholu</a:t>
                      </a:r>
                    </a:p>
                    <a:p>
                      <a:r>
                        <a:rPr lang="pl-PL" sz="1050" dirty="0" smtClean="0"/>
                        <a:t>Podaj źródło ciepła by ustabilizować temperaturę i/lub</a:t>
                      </a:r>
                    </a:p>
                    <a:p>
                      <a:r>
                        <a:rPr lang="pl-PL" sz="1050" dirty="0" smtClean="0"/>
                        <a:t>Ćwicz by się rozgrzać</a:t>
                      </a:r>
                    </a:p>
                    <a:p>
                      <a:r>
                        <a:rPr lang="pl-PL" sz="1050" dirty="0" smtClean="0"/>
                        <a:t>Trzymaj ofiarę w cieple przez kilka godzin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5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Drugie stadium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1" dirty="0" smtClean="0"/>
                        <a:t>(35-30 stopni Celsjusza)</a:t>
                      </a:r>
                    </a:p>
                    <a:p>
                      <a:r>
                        <a:rPr lang="pl-PL" sz="1200" dirty="0" smtClean="0"/>
                        <a:t>apatia i sztywność mięśni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50" dirty="0" smtClean="0"/>
                        <a:t>Podaj ciepły płyn do picia jedynie gdy poszkodowany jest w pełni przytomny i jest w stanie bez przeszkód go wypić - w żadnym wypadku nie podawaj alkoholu Jeżeli to możliwe - zaprowadź ofiarę do lekarza</a:t>
                      </a:r>
                      <a:endParaRPr lang="pl-PL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8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Trzecie stadium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1" dirty="0" smtClean="0"/>
                        <a:t>(30-26 stopni Celsjusza)</a:t>
                      </a:r>
                      <a:endParaRPr lang="pl-PL" sz="1200" dirty="0" smtClean="0"/>
                    </a:p>
                    <a:p>
                      <a:r>
                        <a:rPr lang="pl-PL" sz="1200" dirty="0" smtClean="0"/>
                        <a:t>Zmniejszenie drżenia lub jego ustanie Postępująca utrata świadomości, niepokój, nienormalne zachowanie</a:t>
                      </a:r>
                    </a:p>
                    <a:p>
                      <a:r>
                        <a:rPr lang="pl-PL" sz="1200" dirty="0" smtClean="0"/>
                        <a:t>Wzrastająca sztywność mięśni</a:t>
                      </a:r>
                    </a:p>
                    <a:p>
                      <a:r>
                        <a:rPr lang="pl-PL" sz="1200" dirty="0" smtClean="0"/>
                        <a:t>Utrata świadomości, stan ogólny może przypominać śmierć</a:t>
                      </a:r>
                    </a:p>
                    <a:p>
                      <a:r>
                        <a:rPr lang="pl-PL" sz="1200" dirty="0" smtClean="0"/>
                        <a:t>Nikłe lub niewyczuwalne oddychanie</a:t>
                      </a:r>
                    </a:p>
                    <a:p>
                      <a:r>
                        <a:rPr lang="pl-PL" sz="1200" dirty="0" smtClean="0"/>
                        <a:t>Puls wolny i słaby lub niewyczuwalny</a:t>
                      </a:r>
                    </a:p>
                    <a:p>
                      <a:r>
                        <a:rPr lang="pl-PL" sz="1200" dirty="0" smtClean="0"/>
                        <a:t>Zanika reakcja źrenic na światło, co jest spowodowane niedotlenieniem mózgu</a:t>
                      </a:r>
                    </a:p>
                    <a:p>
                      <a:r>
                        <a:rPr lang="pl-PL" sz="1200" dirty="0" smtClean="0"/>
                        <a:t>Zimna skóra, może przyjąć sino-zielony kolor</a:t>
                      </a:r>
                    </a:p>
                    <a:p>
                      <a:r>
                        <a:rPr lang="pl-PL" sz="1200" dirty="0" smtClean="0"/>
                        <a:t>Jeżeli temperatura ciała spadnie do 24C, najczęściej następuje śmierć.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Wezwij pomoc medyczną</a:t>
                      </a:r>
                    </a:p>
                    <a:p>
                      <a:r>
                        <a:rPr lang="pl-PL" sz="1000" dirty="0" smtClean="0"/>
                        <a:t>Nie podawaj żadnego jedzenia ani picia</a:t>
                      </a:r>
                    </a:p>
                    <a:p>
                      <a:r>
                        <a:rPr lang="pl-PL" sz="1000" dirty="0" smtClean="0"/>
                        <a:t>Obserwuj, czy ofiara nie wymiotuje i bądź gotów jej pomóc aby się nie zadławiła.</a:t>
                      </a:r>
                    </a:p>
                    <a:p>
                      <a:r>
                        <a:rPr lang="pl-PL" sz="1000" dirty="0" smtClean="0"/>
                        <a:t>Połóż ofiarę w ciepłym miejscu, nie pozwól się poruszać, nie wykonuj ćwiczeń</a:t>
                      </a:r>
                    </a:p>
                    <a:p>
                      <a:r>
                        <a:rPr lang="pl-PL" sz="1000" dirty="0" smtClean="0"/>
                        <a:t/>
                      </a:r>
                      <a:br>
                        <a:rPr lang="pl-PL" sz="1000" dirty="0" smtClean="0"/>
                      </a:br>
                      <a:r>
                        <a:rPr lang="pl-PL" sz="1000" dirty="0" smtClean="0"/>
                        <a:t>Przyłóż zewnętrzne, łagodne źródła ciepła do głowy, pleców, szyi i ud - nie pozwól temperaturze na opadanie lecz unikaj gwałtownego ogrzewania</a:t>
                      </a:r>
                    </a:p>
                    <a:p>
                      <a:endParaRPr lang="pl-PL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622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252520" cy="1930400"/>
          </a:xfrm>
        </p:spPr>
        <p:txBody>
          <a:bodyPr/>
          <a:lstStyle/>
          <a:p>
            <a:pPr eaLnBrk="1" hangingPunct="1"/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Umiejscowienie gaśnicy na jachcie</a:t>
            </a:r>
          </a:p>
        </p:txBody>
      </p:sp>
      <p:pic>
        <p:nvPicPr>
          <p:cNvPr id="139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1997075"/>
            <a:ext cx="6156325" cy="4622800"/>
          </a:xfrm>
        </p:spPr>
      </p:pic>
    </p:spTree>
    <p:extLst>
      <p:ext uri="{BB962C8B-B14F-4D97-AF65-F5344CB8AC3E}">
        <p14:creationId xmlns="" xmlns:p14="http://schemas.microsoft.com/office/powerpoint/2010/main" val="1641869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Zagrożenia pożarowe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l-PL" sz="2500" b="1" dirty="0" smtClean="0">
                <a:solidFill>
                  <a:srgbClr val="000099"/>
                </a:solidFill>
              </a:rPr>
              <a:t>Silnik </a:t>
            </a:r>
          </a:p>
          <a:p>
            <a:pPr eaLnBrk="1" hangingPunct="1"/>
            <a:endParaRPr lang="pl-PL" sz="25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500" b="1" dirty="0" smtClean="0">
                <a:solidFill>
                  <a:srgbClr val="000099"/>
                </a:solidFill>
              </a:rPr>
              <a:t>Kambuz</a:t>
            </a:r>
          </a:p>
          <a:p>
            <a:pPr eaLnBrk="1" hangingPunct="1"/>
            <a:endParaRPr lang="pl-PL" sz="25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500" b="1" dirty="0" smtClean="0">
                <a:solidFill>
                  <a:srgbClr val="000099"/>
                </a:solidFill>
              </a:rPr>
              <a:t>Instalacja elektryczna</a:t>
            </a:r>
          </a:p>
          <a:p>
            <a:pPr eaLnBrk="1" hangingPunct="1"/>
            <a:endParaRPr lang="pl-PL" sz="25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500" b="1" dirty="0" smtClean="0">
                <a:solidFill>
                  <a:srgbClr val="000099"/>
                </a:solidFill>
              </a:rPr>
              <a:t>Akumulatory</a:t>
            </a:r>
          </a:p>
          <a:p>
            <a:pPr eaLnBrk="1" hangingPunct="1"/>
            <a:endParaRPr lang="pl-PL" sz="25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500" b="1" dirty="0" smtClean="0">
                <a:solidFill>
                  <a:srgbClr val="000099"/>
                </a:solidFill>
              </a:rPr>
              <a:t>Palenie </a:t>
            </a:r>
          </a:p>
          <a:p>
            <a:pPr eaLnBrk="1" hangingPunct="1"/>
            <a:endParaRPr lang="pl-PL" sz="2500" b="1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pl-PL" sz="2500" b="1" dirty="0" smtClean="0">
              <a:solidFill>
                <a:srgbClr val="000099"/>
              </a:solidFill>
            </a:endParaRPr>
          </a:p>
        </p:txBody>
      </p:sp>
      <p:pic>
        <p:nvPicPr>
          <p:cNvPr id="14029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94949" y="1928803"/>
            <a:ext cx="5249051" cy="4929198"/>
          </a:xfrm>
        </p:spPr>
      </p:pic>
    </p:spTree>
    <p:extLst>
      <p:ext uri="{BB962C8B-B14F-4D97-AF65-F5344CB8AC3E}">
        <p14:creationId xmlns="" xmlns:p14="http://schemas.microsoft.com/office/powerpoint/2010/main" val="78837844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620688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Morska Służba Poszukiwania i Ratownictwa</a:t>
            </a: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l-PL" dirty="0">
                <a:latin typeface="Arial" pitchFamily="34" charset="0"/>
                <a:cs typeface="Arial" pitchFamily="34" charset="0"/>
              </a:rPr>
              <a:t>(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MSPiR</a:t>
            </a:r>
            <a:r>
              <a:rPr lang="pl-PL" dirty="0">
                <a:latin typeface="Arial" pitchFamily="34" charset="0"/>
                <a:cs typeface="Arial" pitchFamily="34" charset="0"/>
              </a:rPr>
              <a:t>) – 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polska</a:t>
            </a:r>
            <a:r>
              <a:rPr lang="pl-PL" dirty="0">
                <a:latin typeface="Arial" pitchFamily="34" charset="0"/>
                <a:cs typeface="Arial" pitchFamily="34" charset="0"/>
              </a:rPr>
              <a:t> służba powstała 1 stycznia 2002, do której zadań należy pomoc i likwidowanie zagrożeń w akwenie polskiej strefy odpowiedzialności. Zajmuje się 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akcjami </a:t>
            </a:r>
            <a:r>
              <a:rPr lang="pl-PL" dirty="0">
                <a:latin typeface="Arial" pitchFamily="34" charset="0"/>
                <a:cs typeface="Arial" pitchFamily="34" charset="0"/>
              </a:rPr>
              <a:t>ratowniczymi, usuwaniem szkodliwych substancji chemicznych, pracami podwodnymi (poszukiwania, badania). W skrócie określana Służbą </a:t>
            </a: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tooltip="Search and Rescue"/>
              </a:rPr>
              <a:t>SAR</a:t>
            </a:r>
            <a:r>
              <a:rPr lang="pl-PL" dirty="0">
                <a:latin typeface="Arial" pitchFamily="34" charset="0"/>
                <a:cs typeface="Arial" pitchFamily="34" charset="0"/>
              </a:rPr>
              <a:t> (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Search</a:t>
            </a:r>
            <a:r>
              <a:rPr lang="pl-PL" dirty="0">
                <a:latin typeface="Arial" pitchFamily="34" charset="0"/>
                <a:cs typeface="Arial" pitchFamily="34" charset="0"/>
              </a:rPr>
              <a:t> And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Rescue</a:t>
            </a:r>
            <a:r>
              <a:rPr lang="pl-PL" dirty="0">
                <a:latin typeface="Arial" pitchFamily="34" charset="0"/>
                <a:cs typeface="Arial" pitchFamily="34" charset="0"/>
              </a:rPr>
              <a:t>). Przed rokiem 2002 zadania ratownictwa morskiego były zlecone Polskiemu Ratownictwu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Okrętowemu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3465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8625" y="3645024"/>
            <a:ext cx="37798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130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Postępowanie w razie pożaru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pl-PL" b="1" dirty="0" smtClean="0">
                <a:solidFill>
                  <a:srgbClr val="000099"/>
                </a:solidFill>
              </a:rPr>
              <a:t>Alarm</a:t>
            </a:r>
          </a:p>
          <a:p>
            <a:pPr eaLnBrk="1" hangingPunct="1"/>
            <a:r>
              <a:rPr lang="pl-PL" b="1" dirty="0" smtClean="0">
                <a:solidFill>
                  <a:srgbClr val="000099"/>
                </a:solidFill>
              </a:rPr>
              <a:t>Cała załoga na pokład</a:t>
            </a:r>
          </a:p>
          <a:p>
            <a:pPr eaLnBrk="1" hangingPunct="1"/>
            <a:r>
              <a:rPr lang="pl-PL" b="1" dirty="0" smtClean="0">
                <a:solidFill>
                  <a:srgbClr val="000099"/>
                </a:solidFill>
              </a:rPr>
              <a:t>Założenie środków ratunkowych</a:t>
            </a:r>
          </a:p>
          <a:p>
            <a:pPr eaLnBrk="1" hangingPunct="1"/>
            <a:r>
              <a:rPr lang="pl-PL" b="1" dirty="0" smtClean="0">
                <a:solidFill>
                  <a:srgbClr val="000099"/>
                </a:solidFill>
              </a:rPr>
              <a:t>Gaszenie</a:t>
            </a:r>
          </a:p>
          <a:p>
            <a:pPr eaLnBrk="1" hangingPunct="1"/>
            <a:r>
              <a:rPr lang="pl-PL" b="1" dirty="0" smtClean="0">
                <a:solidFill>
                  <a:srgbClr val="000099"/>
                </a:solidFill>
              </a:rPr>
              <a:t>Wezwanie pomocy</a:t>
            </a:r>
          </a:p>
          <a:p>
            <a:pPr eaLnBrk="1" hangingPunct="1"/>
            <a:r>
              <a:rPr lang="pl-PL" b="1" dirty="0" smtClean="0">
                <a:solidFill>
                  <a:srgbClr val="000099"/>
                </a:solidFill>
              </a:rPr>
              <a:t>W ostateczności opuszczenie jachtu</a:t>
            </a:r>
          </a:p>
          <a:p>
            <a:pPr eaLnBrk="1" hangingPunct="1"/>
            <a:endParaRPr lang="pl-PL" b="1" dirty="0" smtClean="0">
              <a:solidFill>
                <a:srgbClr val="000099"/>
              </a:solidFill>
            </a:endParaRPr>
          </a:p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209919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Zapalenie ubrania na człowieku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Nie gasimy gaśnicą śniegową !!</a:t>
            </a:r>
          </a:p>
          <a:p>
            <a:pPr eaLnBrk="1" hangingPunct="1">
              <a:lnSpc>
                <a:spcPct val="80000"/>
              </a:lnSpc>
            </a:pPr>
            <a:endParaRPr lang="pl-PL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Przewracamy na pokład ( podciąć nogi ), żeby ogień miał trudniejszy dostęp do głowy i dróg oddechowych</a:t>
            </a:r>
          </a:p>
          <a:p>
            <a:pPr eaLnBrk="1" hangingPunct="1">
              <a:lnSpc>
                <a:spcPct val="80000"/>
              </a:lnSpc>
            </a:pPr>
            <a:endParaRPr lang="pl-PL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Zdusić ogień kocem, kurtką ale nie zarzucać na głowę (chyba, że też się pali), bo możemy spowodować zatrucie poszkodowanego</a:t>
            </a:r>
          </a:p>
          <a:p>
            <a:pPr eaLnBrk="1" hangingPunct="1">
              <a:lnSpc>
                <a:spcPct val="80000"/>
              </a:lnSpc>
            </a:pPr>
            <a:endParaRPr lang="pl-PL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Lejemy wodą !!!</a:t>
            </a: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Można z płonącym wskoczyć do wody ale tylko w sprzyjających warunkach atmosferycznych</a:t>
            </a:r>
          </a:p>
          <a:p>
            <a:pPr eaLnBrk="1" hangingPunct="1">
              <a:lnSpc>
                <a:spcPct val="80000"/>
              </a:lnSpc>
            </a:pPr>
            <a:endParaRPr lang="pl-PL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Owijamy w maksymalnie czyste prześcieradło, koc termiczny, a najlepiej w jedno i drugie</a:t>
            </a:r>
          </a:p>
          <a:p>
            <a:pPr eaLnBrk="1" hangingPunct="1">
              <a:lnSpc>
                <a:spcPct val="80000"/>
              </a:lnSpc>
            </a:pPr>
            <a:endParaRPr lang="pl-PL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Obserwujemy czy nie doszło do oparzenia górnych dróg oddechowych - kontrola oddechu i ogólnego stanu pacjenta</a:t>
            </a:r>
          </a:p>
        </p:txBody>
      </p:sp>
    </p:spTree>
    <p:extLst>
      <p:ext uri="{BB962C8B-B14F-4D97-AF65-F5344CB8AC3E}">
        <p14:creationId xmlns="" xmlns:p14="http://schemas.microsoft.com/office/powerpoint/2010/main" val="1556852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2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38"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Wodne Ochotnicze Pogotowie Ratunkowe</a:t>
            </a: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(</a:t>
            </a:r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WOPR</a:t>
            </a: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l-PL" dirty="0">
                <a:latin typeface="Arial" pitchFamily="34" charset="0"/>
                <a:cs typeface="Arial" pitchFamily="34" charset="0"/>
              </a:rPr>
              <a:t>– polska 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organizacja</a:t>
            </a: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skupiająca</a:t>
            </a:r>
            <a:r>
              <a:rPr lang="pl-PL" dirty="0">
                <a:latin typeface="Arial" pitchFamily="34" charset="0"/>
                <a:cs typeface="Arial" pitchFamily="34" charset="0"/>
              </a:rPr>
              <a:t> ratowników wodnych. WOPR jest specjalistycznym stowarzyszeniem o zasięgu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ogólnokrajowy </a:t>
            </a:r>
            <a:r>
              <a:rPr lang="pl-PL" dirty="0">
                <a:latin typeface="Arial" pitchFamily="34" charset="0"/>
                <a:cs typeface="Arial" pitchFamily="34" charset="0"/>
              </a:rPr>
              <a:t>Zostało włączone do systemu Państwowego Ratownictwa Medycznego 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5648" y="3717032"/>
            <a:ext cx="4645180" cy="2816813"/>
          </a:xfrm>
          <a:prstGeom prst="rect">
            <a:avLst/>
          </a:prstGeom>
        </p:spPr>
      </p:pic>
      <p:pic>
        <p:nvPicPr>
          <p:cNvPr id="26626" name="Picture 2" descr="WOPR-Dziwnowek-2006.jpg (579×102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10447"/>
            <a:ext cx="2988333" cy="5285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44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Telefony alarmowe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l-PL" sz="2100" b="1" dirty="0" smtClean="0">
                <a:solidFill>
                  <a:srgbClr val="000099"/>
                </a:solidFill>
              </a:rPr>
              <a:t>WOPR – 601 100 100</a:t>
            </a:r>
          </a:p>
          <a:p>
            <a:pPr eaLnBrk="1" hangingPunct="1"/>
            <a:endParaRPr lang="pl-PL" sz="21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100" b="1" dirty="0" smtClean="0">
                <a:solidFill>
                  <a:srgbClr val="000099"/>
                </a:solidFill>
              </a:rPr>
              <a:t>Centrum Powiadomienia Ratunkowego – 112</a:t>
            </a:r>
          </a:p>
          <a:p>
            <a:pPr eaLnBrk="1" hangingPunct="1"/>
            <a:endParaRPr lang="pl-PL" sz="21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100" b="1" dirty="0" smtClean="0">
                <a:solidFill>
                  <a:srgbClr val="000099"/>
                </a:solidFill>
              </a:rPr>
              <a:t>Straż pożarna – 998</a:t>
            </a:r>
          </a:p>
          <a:p>
            <a:pPr eaLnBrk="1" hangingPunct="1"/>
            <a:endParaRPr lang="pl-PL" sz="21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100" b="1" dirty="0" smtClean="0">
                <a:solidFill>
                  <a:srgbClr val="000099"/>
                </a:solidFill>
              </a:rPr>
              <a:t>Pogotowie – 999</a:t>
            </a:r>
          </a:p>
          <a:p>
            <a:pPr eaLnBrk="1" hangingPunct="1"/>
            <a:endParaRPr lang="pl-PL" sz="21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100" b="1" dirty="0" smtClean="0">
                <a:solidFill>
                  <a:srgbClr val="000099"/>
                </a:solidFill>
              </a:rPr>
              <a:t>Policja – 997</a:t>
            </a:r>
          </a:p>
          <a:p>
            <a:pPr eaLnBrk="1" hangingPunct="1"/>
            <a:endParaRPr lang="pl-PL" sz="21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100" b="1" dirty="0" smtClean="0">
                <a:solidFill>
                  <a:srgbClr val="000099"/>
                </a:solidFill>
              </a:rPr>
              <a:t>SAR – </a:t>
            </a:r>
            <a:r>
              <a:rPr lang="pl-PL" sz="2100" b="1" dirty="0" err="1" smtClean="0">
                <a:solidFill>
                  <a:srgbClr val="000099"/>
                </a:solidFill>
              </a:rPr>
              <a:t>ukf</a:t>
            </a:r>
            <a:r>
              <a:rPr lang="pl-PL" sz="2100" b="1" dirty="0" smtClean="0">
                <a:solidFill>
                  <a:srgbClr val="000099"/>
                </a:solidFill>
              </a:rPr>
              <a:t> 16 </a:t>
            </a:r>
          </a:p>
          <a:p>
            <a:pPr eaLnBrk="1" hangingPunct="1"/>
            <a:endParaRPr lang="pl-PL" sz="2100" b="1" dirty="0" smtClean="0">
              <a:solidFill>
                <a:srgbClr val="000099"/>
              </a:solidFill>
            </a:endParaRPr>
          </a:p>
        </p:txBody>
      </p:sp>
      <p:pic>
        <p:nvPicPr>
          <p:cNvPr id="138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5825" y="908050"/>
            <a:ext cx="1414463" cy="1584325"/>
          </a:xfrm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565400"/>
            <a:ext cx="1500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4581525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3983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/>
              <a:t>  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Wyposażenie jachtu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1600200"/>
            <a:ext cx="8075612" cy="4852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Środki ochrony indywidualnej (kamizelki asekuracyjne i ratunkowe),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Gaśnica,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Koło ratunkowe z liną,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Wiosła,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Bosak,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Środki łączności,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Czerpak,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Liny cumownicze,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Kotwica z liną,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Odbijacze.</a:t>
            </a:r>
          </a:p>
          <a:p>
            <a:pPr>
              <a:lnSpc>
                <a:spcPct val="80000"/>
              </a:lnSpc>
            </a:pPr>
            <a:endParaRPr lang="pl-PL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393253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4186238" cy="2976562"/>
          </a:xfrm>
        </p:spPr>
      </p:pic>
      <p:pic>
        <p:nvPicPr>
          <p:cNvPr id="132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33375"/>
            <a:ext cx="25130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302559"/>
            <a:ext cx="2470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4211638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2279" y="1207294"/>
            <a:ext cx="2392363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5203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Podstawowe zasady bezpieczeństwa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006624"/>
            <a:ext cx="8784976" cy="58513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Stan techniczny łodzi i motoru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Właściwy ubiór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TRZEŹWY i odpowiedzialny sternik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Wiedza na temat umiejętności posiadanych przez załogę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Ostrzeżenia załogi przed gwałtownymi manewrami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Klar na cumach i linach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Wstawanie „Jedna ręka dla jachtu”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Zasada „pod falę, pod prąd, pod wiatr „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Dostosowywanie prędkości do warunków panujących na akwenie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Alkohol i inne środki odurzające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Pływając z niedoświadczoną załogą omawiamy przed wyjściem z portu zasady bezpieczeństwa, sposób użycia środków ratunkowych oraz sposoby wzywania pomocy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Przestrzeganie przepisów żeglugowych i zachowanie szczególnej ostrożności poza oznaczonym szlakiem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Nie jesteśmy sam, i pamiętajmy o </a:t>
            </a:r>
            <a:r>
              <a:rPr lang="pl-PL" sz="20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ŻEGLARZACH </a:t>
            </a: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!!!!! 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Zrywka 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Pozostawienie informacji gdzie i na jak długo płyniemy</a:t>
            </a:r>
          </a:p>
          <a:p>
            <a:pPr>
              <a:lnSpc>
                <a:spcPct val="80000"/>
              </a:lnSpc>
            </a:pP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Telefon</a:t>
            </a:r>
          </a:p>
          <a:p>
            <a:pPr>
              <a:lnSpc>
                <a:spcPct val="80000"/>
              </a:lnSpc>
            </a:pPr>
            <a:endParaRPr lang="pl-PL" sz="1500" b="1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endParaRPr lang="pl-PL" sz="15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515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  <p:bldP spid="6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815263" cy="1285875"/>
          </a:xfrm>
        </p:spPr>
        <p:txBody>
          <a:bodyPr/>
          <a:lstStyle/>
          <a:p>
            <a:pPr eaLnBrk="1" hangingPunct="1"/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Wywrotka jachtu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28092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pl-PL" sz="2500" b="1" dirty="0" smtClean="0">
                <a:solidFill>
                  <a:srgbClr val="000099"/>
                </a:solidFill>
              </a:rPr>
              <a:t>Najczęstsze przyczyny</a:t>
            </a:r>
          </a:p>
          <a:p>
            <a:pPr eaLnBrk="1" hangingPunct="1">
              <a:buFontTx/>
              <a:buNone/>
            </a:pPr>
            <a:r>
              <a:rPr lang="pl-PL" sz="2500" b="1" dirty="0" smtClean="0">
                <a:solidFill>
                  <a:srgbClr val="000099"/>
                </a:solidFill>
              </a:rPr>
              <a:t>Brawura – niedostosowanie prędkości do warunków na wodzie</a:t>
            </a:r>
          </a:p>
          <a:p>
            <a:pPr eaLnBrk="1" hangingPunct="1">
              <a:buFontTx/>
              <a:buNone/>
            </a:pPr>
            <a:r>
              <a:rPr lang="pl-PL" sz="2500" b="1" dirty="0" smtClean="0">
                <a:solidFill>
                  <a:srgbClr val="000099"/>
                </a:solidFill>
              </a:rPr>
              <a:t>Złe warunki pogodowe - du</a:t>
            </a:r>
            <a:r>
              <a:rPr lang="pl-PL" sz="2500" b="1" dirty="0">
                <a:solidFill>
                  <a:srgbClr val="000099"/>
                </a:solidFill>
              </a:rPr>
              <a:t>ż</a:t>
            </a:r>
            <a:r>
              <a:rPr lang="pl-PL" sz="2500" b="1" dirty="0" smtClean="0">
                <a:solidFill>
                  <a:srgbClr val="000099"/>
                </a:solidFill>
              </a:rPr>
              <a:t>e zafalowanie akwenu</a:t>
            </a:r>
          </a:p>
          <a:p>
            <a:pPr eaLnBrk="1" hangingPunct="1">
              <a:buFontTx/>
              <a:buNone/>
            </a:pPr>
            <a:r>
              <a:rPr lang="pl-PL" sz="2500" b="1" dirty="0" smtClean="0">
                <a:solidFill>
                  <a:srgbClr val="000099"/>
                </a:solidFill>
              </a:rPr>
              <a:t>Awaria sprzętu</a:t>
            </a:r>
          </a:p>
          <a:p>
            <a:pPr eaLnBrk="1" hangingPunct="1">
              <a:buFontTx/>
              <a:buNone/>
            </a:pPr>
            <a:endParaRPr lang="pl-PL" sz="2500" b="1" dirty="0" smtClean="0">
              <a:solidFill>
                <a:srgbClr val="000099"/>
              </a:solidFill>
            </a:endParaRPr>
          </a:p>
          <a:p>
            <a:pPr marL="0" indent="0" eaLnBrk="1" hangingPunct="1">
              <a:buNone/>
            </a:pPr>
            <a:r>
              <a:rPr lang="pl-PL" sz="2500" b="1" dirty="0" smtClean="0">
                <a:solidFill>
                  <a:srgbClr val="000099"/>
                </a:solidFill>
              </a:rPr>
              <a:t>Działania sternika po wywrotce:</a:t>
            </a:r>
          </a:p>
          <a:p>
            <a:pPr eaLnBrk="1" hangingPunct="1">
              <a:buFontTx/>
              <a:buNone/>
            </a:pPr>
            <a:r>
              <a:rPr lang="pl-PL" sz="2500" b="1" dirty="0" smtClean="0">
                <a:solidFill>
                  <a:srgbClr val="000099"/>
                </a:solidFill>
              </a:rPr>
              <a:t>Policzyć załogę </a:t>
            </a:r>
          </a:p>
          <a:p>
            <a:pPr eaLnBrk="1" hangingPunct="1">
              <a:buFontTx/>
              <a:buNone/>
            </a:pPr>
            <a:r>
              <a:rPr lang="pl-PL" sz="2500" b="1" dirty="0" smtClean="0">
                <a:solidFill>
                  <a:srgbClr val="000099"/>
                </a:solidFill>
              </a:rPr>
              <a:t>Założyć kamizelki ratunkowe</a:t>
            </a:r>
          </a:p>
          <a:p>
            <a:pPr eaLnBrk="1" hangingPunct="1">
              <a:buFontTx/>
              <a:buNone/>
            </a:pPr>
            <a:r>
              <a:rPr lang="pl-PL" sz="2500" b="1" dirty="0" smtClean="0">
                <a:solidFill>
                  <a:srgbClr val="000099"/>
                </a:solidFill>
              </a:rPr>
              <a:t>Wezwać pomoc</a:t>
            </a:r>
          </a:p>
          <a:p>
            <a:pPr eaLnBrk="1" hangingPunct="1">
              <a:buFontTx/>
              <a:buNone/>
            </a:pPr>
            <a:r>
              <a:rPr lang="pl-PL" sz="2500" b="1" dirty="0" smtClean="0">
                <a:solidFill>
                  <a:srgbClr val="000099"/>
                </a:solidFill>
              </a:rPr>
              <a:t>Zabezpieczyć sprzęt</a:t>
            </a:r>
          </a:p>
        </p:txBody>
      </p:sp>
    </p:spTree>
    <p:extLst>
      <p:ext uri="{BB962C8B-B14F-4D97-AF65-F5344CB8AC3E}">
        <p14:creationId xmlns="" xmlns:p14="http://schemas.microsoft.com/office/powerpoint/2010/main" val="2083227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Postępowanie z wywróconą łodzią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939213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z komorami wypornościowymi – </a:t>
            </a:r>
            <a:r>
              <a:rPr lang="pl-PL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niezatapialna </a:t>
            </a:r>
            <a:r>
              <a:rPr lang="pl-PL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próbujemy postawić </a:t>
            </a:r>
          </a:p>
          <a:p>
            <a:pPr eaLnBrk="1" hangingPunct="1"/>
            <a:r>
              <a:rPr lang="pl-PL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całkowicie zatopionej bez pomocy specjalistycznego sprzętu nie wydobędziemy</a:t>
            </a:r>
          </a:p>
          <a:p>
            <a:pPr eaLnBrk="1" hangingPunct="1"/>
            <a:r>
              <a:rPr lang="pl-PL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obowiązek oznaczenia miejsca zatonięcia</a:t>
            </a:r>
          </a:p>
          <a:p>
            <a:pPr eaLnBrk="1" hangingPunct="1"/>
            <a:r>
              <a:rPr lang="pl-PL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na rzece i w trudnych warunkach przy brzegu</a:t>
            </a:r>
          </a:p>
          <a:p>
            <a:pPr eaLnBrk="1" hangingPunct="1"/>
            <a:r>
              <a:rPr lang="pl-PL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na jeziorze z pomocą innych jednostek na miejscu zdarzenia</a:t>
            </a:r>
          </a:p>
        </p:txBody>
      </p:sp>
    </p:spTree>
    <p:extLst>
      <p:ext uri="{BB962C8B-B14F-4D97-AF65-F5344CB8AC3E}">
        <p14:creationId xmlns="" xmlns:p14="http://schemas.microsoft.com/office/powerpoint/2010/main" val="1848275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6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34"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866</Words>
  <Application>Microsoft Office PowerPoint</Application>
  <PresentationFormat>Pokaz na ekranie (4:3)</PresentationFormat>
  <Paragraphs>182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Ratownictwo </vt:lpstr>
      <vt:lpstr>Slajd 2</vt:lpstr>
      <vt:lpstr>Slajd 3</vt:lpstr>
      <vt:lpstr>Telefony alarmowe</vt:lpstr>
      <vt:lpstr>Slajd 5</vt:lpstr>
      <vt:lpstr>Slajd 6</vt:lpstr>
      <vt:lpstr>Slajd 7</vt:lpstr>
      <vt:lpstr>Wywrotka jachtu</vt:lpstr>
      <vt:lpstr>Postępowanie z wywróconą łodzią</vt:lpstr>
      <vt:lpstr>POSTĘPOWANIE Z ZATOPIONYM SILNIKIEM</vt:lpstr>
      <vt:lpstr> Zagrożenia po wypadnięciu za burtę </vt:lpstr>
      <vt:lpstr>„Człowiek za burtą” </vt:lpstr>
      <vt:lpstr>Slajd 13</vt:lpstr>
      <vt:lpstr>Resuscytacja i reanimacja</vt:lpstr>
      <vt:lpstr>Pozycja bezpieczna</vt:lpstr>
      <vt:lpstr>Diagram czasu przeżycia człowieka zanurzonego w wodzie</vt:lpstr>
      <vt:lpstr>Slajd 17</vt:lpstr>
      <vt:lpstr>Umiejscowienie gaśnicy na jachcie</vt:lpstr>
      <vt:lpstr>Zagrożenia pożarowe</vt:lpstr>
      <vt:lpstr>Postępowanie w razie pożaru</vt:lpstr>
      <vt:lpstr>Zapalenie ubrania na człowieku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Ratownictwo </dc:title>
  <dc:creator>1</dc:creator>
  <cp:lastModifiedBy>1</cp:lastModifiedBy>
  <cp:revision>2</cp:revision>
  <dcterms:created xsi:type="dcterms:W3CDTF">2022-08-07T20:11:41Z</dcterms:created>
  <dcterms:modified xsi:type="dcterms:W3CDTF">2022-08-07T20:21:40Z</dcterms:modified>
</cp:coreProperties>
</file>